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sldIdLst>
    <p:sldId id="409" r:id="rId2"/>
    <p:sldId id="1723" r:id="rId3"/>
    <p:sldId id="322" r:id="rId4"/>
    <p:sldId id="1777" r:id="rId5"/>
    <p:sldId id="1776" r:id="rId6"/>
    <p:sldId id="1781" r:id="rId7"/>
    <p:sldId id="1779" r:id="rId8"/>
    <p:sldId id="1760" r:id="rId9"/>
    <p:sldId id="323" r:id="rId10"/>
    <p:sldId id="1761" r:id="rId11"/>
    <p:sldId id="1762" r:id="rId12"/>
    <p:sldId id="1773" r:id="rId13"/>
    <p:sldId id="333" r:id="rId14"/>
    <p:sldId id="320" r:id="rId15"/>
    <p:sldId id="543" r:id="rId16"/>
    <p:sldId id="343" r:id="rId17"/>
    <p:sldId id="1759" r:id="rId18"/>
    <p:sldId id="1772" r:id="rId19"/>
    <p:sldId id="1774" r:id="rId20"/>
    <p:sldId id="537" r:id="rId21"/>
    <p:sldId id="1750" r:id="rId22"/>
    <p:sldId id="1767" r:id="rId23"/>
    <p:sldId id="1770" r:id="rId24"/>
    <p:sldId id="1753" r:id="rId25"/>
    <p:sldId id="1754" r:id="rId26"/>
    <p:sldId id="531" r:id="rId27"/>
    <p:sldId id="1725" r:id="rId28"/>
    <p:sldId id="1775" r:id="rId29"/>
    <p:sldId id="544" r:id="rId30"/>
    <p:sldId id="311" r:id="rId31"/>
    <p:sldId id="341" r:id="rId32"/>
    <p:sldId id="335" r:id="rId33"/>
    <p:sldId id="338" r:id="rId34"/>
    <p:sldId id="339" r:id="rId35"/>
    <p:sldId id="336" r:id="rId36"/>
    <p:sldId id="337" r:id="rId37"/>
    <p:sldId id="259" r:id="rId38"/>
    <p:sldId id="260" r:id="rId39"/>
    <p:sldId id="540" r:id="rId40"/>
    <p:sldId id="534" r:id="rId41"/>
    <p:sldId id="545" r:id="rId42"/>
    <p:sldId id="347" r:id="rId43"/>
    <p:sldId id="348" r:id="rId44"/>
    <p:sldId id="1764" r:id="rId45"/>
    <p:sldId id="328" r:id="rId46"/>
    <p:sldId id="349" r:id="rId47"/>
    <p:sldId id="354" r:id="rId48"/>
    <p:sldId id="357" r:id="rId49"/>
    <p:sldId id="330" r:id="rId50"/>
    <p:sldId id="547" r:id="rId51"/>
    <p:sldId id="548" r:id="rId52"/>
    <p:sldId id="549" r:id="rId53"/>
    <p:sldId id="546" r:id="rId54"/>
    <p:sldId id="539" r:id="rId55"/>
    <p:sldId id="327" r:id="rId56"/>
    <p:sldId id="326" r:id="rId57"/>
    <p:sldId id="528" r:id="rId58"/>
    <p:sldId id="1782" r:id="rId59"/>
    <p:sldId id="1747" r:id="rId60"/>
    <p:sldId id="1746" r:id="rId61"/>
    <p:sldId id="1755" r:id="rId62"/>
    <p:sldId id="1783" r:id="rId63"/>
    <p:sldId id="1724" r:id="rId64"/>
    <p:sldId id="2146847933" r:id="rId65"/>
    <p:sldId id="535" r:id="rId66"/>
    <p:sldId id="329" r:id="rId67"/>
    <p:sldId id="532" r:id="rId68"/>
    <p:sldId id="1757"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89502-6A23-4CCC-A579-5DB3B53CF5F1}" v="156" dt="2024-09-23T11:47:16.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39" autoAdjust="0"/>
    <p:restoredTop sz="81188" autoAdjust="0"/>
  </p:normalViewPr>
  <p:slideViewPr>
    <p:cSldViewPr snapToGrid="0" snapToObjects="1">
      <p:cViewPr varScale="1">
        <p:scale>
          <a:sx n="95" d="100"/>
          <a:sy n="95" d="100"/>
        </p:scale>
        <p:origin x="1350" y="72"/>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mail, Khalid H.,MD" userId="e11fea77-7ccd-49cc-ba77-166b7495ba79" providerId="ADAL" clId="{D3BF7991-29B2-4F9B-A79F-AFC84FB23E35}"/>
    <pc:docChg chg="custSel delSld modSld">
      <pc:chgData name="Ismail, Khalid H.,MD" userId="e11fea77-7ccd-49cc-ba77-166b7495ba79" providerId="ADAL" clId="{D3BF7991-29B2-4F9B-A79F-AFC84FB23E35}" dt="2024-05-13T02:40:34.671" v="2831" actId="20577"/>
      <pc:docMkLst>
        <pc:docMk/>
      </pc:docMkLst>
      <pc:sldChg chg="modSp mod">
        <pc:chgData name="Ismail, Khalid H.,MD" userId="e11fea77-7ccd-49cc-ba77-166b7495ba79" providerId="ADAL" clId="{D3BF7991-29B2-4F9B-A79F-AFC84FB23E35}" dt="2024-05-12T19:47:10.851" v="769" actId="20577"/>
        <pc:sldMkLst>
          <pc:docMk/>
          <pc:sldMk cId="0" sldId="259"/>
        </pc:sldMkLst>
        <pc:spChg chg="mod">
          <ac:chgData name="Ismail, Khalid H.,MD" userId="e11fea77-7ccd-49cc-ba77-166b7495ba79" providerId="ADAL" clId="{D3BF7991-29B2-4F9B-A79F-AFC84FB23E35}" dt="2024-05-12T19:47:10.851" v="769" actId="20577"/>
          <ac:spMkLst>
            <pc:docMk/>
            <pc:sldMk cId="0" sldId="259"/>
            <ac:spMk id="3" creationId="{64DB0C07-12EA-4161-8DD0-67AD69CA7559}"/>
          </ac:spMkLst>
        </pc:spChg>
      </pc:sldChg>
      <pc:sldChg chg="modSp mod modAnim">
        <pc:chgData name="Ismail, Khalid H.,MD" userId="e11fea77-7ccd-49cc-ba77-166b7495ba79" providerId="ADAL" clId="{D3BF7991-29B2-4F9B-A79F-AFC84FB23E35}" dt="2024-05-12T20:17:27.526" v="802" actId="1076"/>
        <pc:sldMkLst>
          <pc:docMk/>
          <pc:sldMk cId="0" sldId="326"/>
        </pc:sldMkLst>
        <pc:spChg chg="mod">
          <ac:chgData name="Ismail, Khalid H.,MD" userId="e11fea77-7ccd-49cc-ba77-166b7495ba79" providerId="ADAL" clId="{D3BF7991-29B2-4F9B-A79F-AFC84FB23E35}" dt="2024-05-12T20:16:02.275" v="792" actId="1076"/>
          <ac:spMkLst>
            <pc:docMk/>
            <pc:sldMk cId="0" sldId="326"/>
            <ac:spMk id="3" creationId="{0009DCD5-A575-46D1-B310-44C21D670EED}"/>
          </ac:spMkLst>
        </pc:spChg>
        <pc:spChg chg="mod">
          <ac:chgData name="Ismail, Khalid H.,MD" userId="e11fea77-7ccd-49cc-ba77-166b7495ba79" providerId="ADAL" clId="{D3BF7991-29B2-4F9B-A79F-AFC84FB23E35}" dt="2024-05-12T20:17:27.526" v="802" actId="1076"/>
          <ac:spMkLst>
            <pc:docMk/>
            <pc:sldMk cId="0" sldId="326"/>
            <ac:spMk id="72709" creationId="{DAAB3241-A8B4-4D79-95C7-07E0A9BB249C}"/>
          </ac:spMkLst>
        </pc:spChg>
        <pc:spChg chg="mod">
          <ac:chgData name="Ismail, Khalid H.,MD" userId="e11fea77-7ccd-49cc-ba77-166b7495ba79" providerId="ADAL" clId="{D3BF7991-29B2-4F9B-A79F-AFC84FB23E35}" dt="2024-05-12T20:17:04.304" v="799" actId="1076"/>
          <ac:spMkLst>
            <pc:docMk/>
            <pc:sldMk cId="0" sldId="326"/>
            <ac:spMk id="72711" creationId="{4D78274B-13AC-46B6-B111-D68177B5F6BE}"/>
          </ac:spMkLst>
        </pc:spChg>
        <pc:spChg chg="mod">
          <ac:chgData name="Ismail, Khalid H.,MD" userId="e11fea77-7ccd-49cc-ba77-166b7495ba79" providerId="ADAL" clId="{D3BF7991-29B2-4F9B-A79F-AFC84FB23E35}" dt="2024-05-12T20:17:09.707" v="800" actId="1076"/>
          <ac:spMkLst>
            <pc:docMk/>
            <pc:sldMk cId="0" sldId="326"/>
            <ac:spMk id="72712" creationId="{AB1BC4FB-80D0-40B7-A7E8-8CC45E8AEF0E}"/>
          </ac:spMkLst>
        </pc:spChg>
        <pc:picChg chg="mod">
          <ac:chgData name="Ismail, Khalid H.,MD" userId="e11fea77-7ccd-49cc-ba77-166b7495ba79" providerId="ADAL" clId="{D3BF7991-29B2-4F9B-A79F-AFC84FB23E35}" dt="2024-05-12T20:16:48.488" v="797" actId="1076"/>
          <ac:picMkLst>
            <pc:docMk/>
            <pc:sldMk cId="0" sldId="326"/>
            <ac:picMk id="72710" creationId="{91C3690F-1D84-4CD1-BB92-10AAEDE225B9}"/>
          </ac:picMkLst>
        </pc:picChg>
      </pc:sldChg>
      <pc:sldChg chg="addSp modSp mod">
        <pc:chgData name="Ismail, Khalid H.,MD" userId="e11fea77-7ccd-49cc-ba77-166b7495ba79" providerId="ADAL" clId="{D3BF7991-29B2-4F9B-A79F-AFC84FB23E35}" dt="2024-05-12T19:52:18.082" v="779" actId="1076"/>
        <pc:sldMkLst>
          <pc:docMk/>
          <pc:sldMk cId="0" sldId="328"/>
        </pc:sldMkLst>
        <pc:picChg chg="add mod">
          <ac:chgData name="Ismail, Khalid H.,MD" userId="e11fea77-7ccd-49cc-ba77-166b7495ba79" providerId="ADAL" clId="{D3BF7991-29B2-4F9B-A79F-AFC84FB23E35}" dt="2024-05-12T19:52:18.082" v="779" actId="1076"/>
          <ac:picMkLst>
            <pc:docMk/>
            <pc:sldMk cId="0" sldId="328"/>
            <ac:picMk id="5" creationId="{8EEB4A53-AA96-82CA-970B-0E1574BBCF01}"/>
          </ac:picMkLst>
        </pc:picChg>
        <pc:picChg chg="add mod">
          <ac:chgData name="Ismail, Khalid H.,MD" userId="e11fea77-7ccd-49cc-ba77-166b7495ba79" providerId="ADAL" clId="{D3BF7991-29B2-4F9B-A79F-AFC84FB23E35}" dt="2024-05-12T19:52:00.591" v="773" actId="1076"/>
          <ac:picMkLst>
            <pc:docMk/>
            <pc:sldMk cId="0" sldId="328"/>
            <ac:picMk id="8" creationId="{EC245C12-5760-BB2C-0CA2-F2AF180FA5F0}"/>
          </ac:picMkLst>
        </pc:picChg>
        <pc:picChg chg="add mod">
          <ac:chgData name="Ismail, Khalid H.,MD" userId="e11fea77-7ccd-49cc-ba77-166b7495ba79" providerId="ADAL" clId="{D3BF7991-29B2-4F9B-A79F-AFC84FB23E35}" dt="2024-05-12T19:52:08.311" v="776" actId="1076"/>
          <ac:picMkLst>
            <pc:docMk/>
            <pc:sldMk cId="0" sldId="328"/>
            <ac:picMk id="10" creationId="{16B63E12-C2B7-09B4-7936-4305797C60D2}"/>
          </ac:picMkLst>
        </pc:picChg>
      </pc:sldChg>
      <pc:sldChg chg="addSp modSp mod">
        <pc:chgData name="Ismail, Khalid H.,MD" userId="e11fea77-7ccd-49cc-ba77-166b7495ba79" providerId="ADAL" clId="{D3BF7991-29B2-4F9B-A79F-AFC84FB23E35}" dt="2024-05-12T19:33:19.173" v="767" actId="1076"/>
        <pc:sldMkLst>
          <pc:docMk/>
          <pc:sldMk cId="0" sldId="335"/>
        </pc:sldMkLst>
        <pc:picChg chg="add mod">
          <ac:chgData name="Ismail, Khalid H.,MD" userId="e11fea77-7ccd-49cc-ba77-166b7495ba79" providerId="ADAL" clId="{D3BF7991-29B2-4F9B-A79F-AFC84FB23E35}" dt="2024-05-12T19:33:19.173" v="767" actId="1076"/>
          <ac:picMkLst>
            <pc:docMk/>
            <pc:sldMk cId="0" sldId="335"/>
            <ac:picMk id="4" creationId="{F49D534D-7807-9E2D-F796-59ECB2B5F064}"/>
          </ac:picMkLst>
        </pc:picChg>
        <pc:picChg chg="add mod">
          <ac:chgData name="Ismail, Khalid H.,MD" userId="e11fea77-7ccd-49cc-ba77-166b7495ba79" providerId="ADAL" clId="{D3BF7991-29B2-4F9B-A79F-AFC84FB23E35}" dt="2024-05-12T19:33:12.545" v="765" actId="1076"/>
          <ac:picMkLst>
            <pc:docMk/>
            <pc:sldMk cId="0" sldId="335"/>
            <ac:picMk id="8" creationId="{5D6DA106-8EED-5422-FD1D-D05C63CAC62E}"/>
          </ac:picMkLst>
        </pc:picChg>
      </pc:sldChg>
      <pc:sldChg chg="del">
        <pc:chgData name="Ismail, Khalid H.,MD" userId="e11fea77-7ccd-49cc-ba77-166b7495ba79" providerId="ADAL" clId="{D3BF7991-29B2-4F9B-A79F-AFC84FB23E35}" dt="2024-05-12T19:51:08.740" v="770" actId="47"/>
        <pc:sldMkLst>
          <pc:docMk/>
          <pc:sldMk cId="0" sldId="345"/>
        </pc:sldMkLst>
      </pc:sldChg>
      <pc:sldChg chg="modSp mod">
        <pc:chgData name="Ismail, Khalid H.,MD" userId="e11fea77-7ccd-49cc-ba77-166b7495ba79" providerId="ADAL" clId="{D3BF7991-29B2-4F9B-A79F-AFC84FB23E35}" dt="2024-05-12T20:20:15.702" v="828" actId="14100"/>
        <pc:sldMkLst>
          <pc:docMk/>
          <pc:sldMk cId="0" sldId="528"/>
        </pc:sldMkLst>
        <pc:spChg chg="mod">
          <ac:chgData name="Ismail, Khalid H.,MD" userId="e11fea77-7ccd-49cc-ba77-166b7495ba79" providerId="ADAL" clId="{D3BF7991-29B2-4F9B-A79F-AFC84FB23E35}" dt="2024-05-12T15:59:16.560" v="166" actId="1076"/>
          <ac:spMkLst>
            <pc:docMk/>
            <pc:sldMk cId="0" sldId="528"/>
            <ac:spMk id="2" creationId="{E2A1DB62-B641-4A75-9390-614878D5975A}"/>
          </ac:spMkLst>
        </pc:spChg>
        <pc:spChg chg="mod">
          <ac:chgData name="Ismail, Khalid H.,MD" userId="e11fea77-7ccd-49cc-ba77-166b7495ba79" providerId="ADAL" clId="{D3BF7991-29B2-4F9B-A79F-AFC84FB23E35}" dt="2024-05-12T20:20:15.702" v="828" actId="14100"/>
          <ac:spMkLst>
            <pc:docMk/>
            <pc:sldMk cId="0" sldId="528"/>
            <ac:spMk id="8" creationId="{D06674AD-13CF-4D55-9942-C9359E911AC4}"/>
          </ac:spMkLst>
        </pc:spChg>
      </pc:sldChg>
      <pc:sldChg chg="modSp mod modAnim">
        <pc:chgData name="Ismail, Khalid H.,MD" userId="e11fea77-7ccd-49cc-ba77-166b7495ba79" providerId="ADAL" clId="{D3BF7991-29B2-4F9B-A79F-AFC84FB23E35}" dt="2024-05-13T02:14:06.983" v="2646" actId="1076"/>
        <pc:sldMkLst>
          <pc:docMk/>
          <pc:sldMk cId="0" sldId="534"/>
        </pc:sldMkLst>
        <pc:spChg chg="mod">
          <ac:chgData name="Ismail, Khalid H.,MD" userId="e11fea77-7ccd-49cc-ba77-166b7495ba79" providerId="ADAL" clId="{D3BF7991-29B2-4F9B-A79F-AFC84FB23E35}" dt="2024-05-13T02:14:06.983" v="2646" actId="1076"/>
          <ac:spMkLst>
            <pc:docMk/>
            <pc:sldMk cId="0" sldId="534"/>
            <ac:spMk id="3" creationId="{7A13A465-B9A8-8689-6D64-5C0FAFBE2771}"/>
          </ac:spMkLst>
        </pc:spChg>
        <pc:spChg chg="mod">
          <ac:chgData name="Ismail, Khalid H.,MD" userId="e11fea77-7ccd-49cc-ba77-166b7495ba79" providerId="ADAL" clId="{D3BF7991-29B2-4F9B-A79F-AFC84FB23E35}" dt="2024-05-13T02:13:50.667" v="2644" actId="1076"/>
          <ac:spMkLst>
            <pc:docMk/>
            <pc:sldMk cId="0" sldId="534"/>
            <ac:spMk id="4" creationId="{1A18EF2E-A49F-04F3-DEBA-2E7EB479DA41}"/>
          </ac:spMkLst>
        </pc:spChg>
        <pc:picChg chg="mod">
          <ac:chgData name="Ismail, Khalid H.,MD" userId="e11fea77-7ccd-49cc-ba77-166b7495ba79" providerId="ADAL" clId="{D3BF7991-29B2-4F9B-A79F-AFC84FB23E35}" dt="2024-05-13T02:13:56.235" v="2645" actId="1076"/>
          <ac:picMkLst>
            <pc:docMk/>
            <pc:sldMk cId="0" sldId="534"/>
            <ac:picMk id="43010" creationId="{8EB97BCC-591A-40AD-BAD3-26CBC9A03D85}"/>
          </ac:picMkLst>
        </pc:picChg>
      </pc:sldChg>
      <pc:sldChg chg="del">
        <pc:chgData name="Ismail, Khalid H.,MD" userId="e11fea77-7ccd-49cc-ba77-166b7495ba79" providerId="ADAL" clId="{D3BF7991-29B2-4F9B-A79F-AFC84FB23E35}" dt="2024-05-12T19:51:11.732" v="771" actId="47"/>
        <pc:sldMkLst>
          <pc:docMk/>
          <pc:sldMk cId="0" sldId="541"/>
        </pc:sldMkLst>
      </pc:sldChg>
      <pc:sldChg chg="modSp mod">
        <pc:chgData name="Ismail, Khalid H.,MD" userId="e11fea77-7ccd-49cc-ba77-166b7495ba79" providerId="ADAL" clId="{D3BF7991-29B2-4F9B-A79F-AFC84FB23E35}" dt="2024-05-12T20:07:48.726" v="781" actId="20577"/>
        <pc:sldMkLst>
          <pc:docMk/>
          <pc:sldMk cId="0" sldId="547"/>
        </pc:sldMkLst>
        <pc:spChg chg="mod">
          <ac:chgData name="Ismail, Khalid H.,MD" userId="e11fea77-7ccd-49cc-ba77-166b7495ba79" providerId="ADAL" clId="{D3BF7991-29B2-4F9B-A79F-AFC84FB23E35}" dt="2024-05-12T20:07:48.726" v="781" actId="20577"/>
          <ac:spMkLst>
            <pc:docMk/>
            <pc:sldMk cId="0" sldId="547"/>
            <ac:spMk id="2" creationId="{F6D35F5C-3FAE-45A0-A254-130C0449C906}"/>
          </ac:spMkLst>
        </pc:spChg>
      </pc:sldChg>
      <pc:sldChg chg="modSp mod">
        <pc:chgData name="Ismail, Khalid H.,MD" userId="e11fea77-7ccd-49cc-ba77-166b7495ba79" providerId="ADAL" clId="{D3BF7991-29B2-4F9B-A79F-AFC84FB23E35}" dt="2024-05-12T20:07:56.205" v="783" actId="20577"/>
        <pc:sldMkLst>
          <pc:docMk/>
          <pc:sldMk cId="0" sldId="548"/>
        </pc:sldMkLst>
        <pc:spChg chg="mod">
          <ac:chgData name="Ismail, Khalid H.,MD" userId="e11fea77-7ccd-49cc-ba77-166b7495ba79" providerId="ADAL" clId="{D3BF7991-29B2-4F9B-A79F-AFC84FB23E35}" dt="2024-05-12T20:07:56.205" v="783" actId="20577"/>
          <ac:spMkLst>
            <pc:docMk/>
            <pc:sldMk cId="0" sldId="548"/>
            <ac:spMk id="2" creationId="{119A3573-84B3-491A-8122-D38A6414A07D}"/>
          </ac:spMkLst>
        </pc:spChg>
      </pc:sldChg>
      <pc:sldChg chg="modSp mod">
        <pc:chgData name="Ismail, Khalid H.,MD" userId="e11fea77-7ccd-49cc-ba77-166b7495ba79" providerId="ADAL" clId="{D3BF7991-29B2-4F9B-A79F-AFC84FB23E35}" dt="2024-05-12T20:08:02.119" v="785" actId="20577"/>
        <pc:sldMkLst>
          <pc:docMk/>
          <pc:sldMk cId="0" sldId="549"/>
        </pc:sldMkLst>
        <pc:spChg chg="mod">
          <ac:chgData name="Ismail, Khalid H.,MD" userId="e11fea77-7ccd-49cc-ba77-166b7495ba79" providerId="ADAL" clId="{D3BF7991-29B2-4F9B-A79F-AFC84FB23E35}" dt="2024-05-12T20:08:02.119" v="785" actId="20577"/>
          <ac:spMkLst>
            <pc:docMk/>
            <pc:sldMk cId="0" sldId="549"/>
            <ac:spMk id="2" creationId="{50726FA6-643E-4E46-9440-0B5AC84DA2A4}"/>
          </ac:spMkLst>
        </pc:spChg>
      </pc:sldChg>
      <pc:sldChg chg="addSp modSp mod modAnim">
        <pc:chgData name="Ismail, Khalid H.,MD" userId="e11fea77-7ccd-49cc-ba77-166b7495ba79" providerId="ADAL" clId="{D3BF7991-29B2-4F9B-A79F-AFC84FB23E35}" dt="2024-05-12T16:53:42.668" v="434"/>
        <pc:sldMkLst>
          <pc:docMk/>
          <pc:sldMk cId="2800460790" sldId="1746"/>
        </pc:sldMkLst>
        <pc:spChg chg="mod">
          <ac:chgData name="Ismail, Khalid H.,MD" userId="e11fea77-7ccd-49cc-ba77-166b7495ba79" providerId="ADAL" clId="{D3BF7991-29B2-4F9B-A79F-AFC84FB23E35}" dt="2024-05-12T16:50:56.250" v="421" actId="1076"/>
          <ac:spMkLst>
            <pc:docMk/>
            <pc:sldMk cId="2800460790" sldId="1746"/>
            <ac:spMk id="3" creationId="{15ED2019-C4F0-8CE2-5983-6279896B23FF}"/>
          </ac:spMkLst>
        </pc:spChg>
        <pc:spChg chg="mod">
          <ac:chgData name="Ismail, Khalid H.,MD" userId="e11fea77-7ccd-49cc-ba77-166b7495ba79" providerId="ADAL" clId="{D3BF7991-29B2-4F9B-A79F-AFC84FB23E35}" dt="2024-05-12T16:47:59.761" v="414" actId="20577"/>
          <ac:spMkLst>
            <pc:docMk/>
            <pc:sldMk cId="2800460790" sldId="1746"/>
            <ac:spMk id="5" creationId="{EE7EEB68-CB61-46F5-FC54-D829124ABEDD}"/>
          </ac:spMkLst>
        </pc:spChg>
        <pc:spChg chg="mod">
          <ac:chgData name="Ismail, Khalid H.,MD" userId="e11fea77-7ccd-49cc-ba77-166b7495ba79" providerId="ADAL" clId="{D3BF7991-29B2-4F9B-A79F-AFC84FB23E35}" dt="2024-05-12T16:51:16.062" v="423" actId="1076"/>
          <ac:spMkLst>
            <pc:docMk/>
            <pc:sldMk cId="2800460790" sldId="1746"/>
            <ac:spMk id="8" creationId="{9107111B-78D1-ED57-00F7-F14FC866380F}"/>
          </ac:spMkLst>
        </pc:spChg>
        <pc:spChg chg="mod">
          <ac:chgData name="Ismail, Khalid H.,MD" userId="e11fea77-7ccd-49cc-ba77-166b7495ba79" providerId="ADAL" clId="{D3BF7991-29B2-4F9B-A79F-AFC84FB23E35}" dt="2024-05-12T16:52:46.985" v="432" actId="1076"/>
          <ac:spMkLst>
            <pc:docMk/>
            <pc:sldMk cId="2800460790" sldId="1746"/>
            <ac:spMk id="9" creationId="{68DFDB03-B6C9-2D42-8121-EC28D9897B25}"/>
          </ac:spMkLst>
        </pc:spChg>
        <pc:spChg chg="mod">
          <ac:chgData name="Ismail, Khalid H.,MD" userId="e11fea77-7ccd-49cc-ba77-166b7495ba79" providerId="ADAL" clId="{D3BF7991-29B2-4F9B-A79F-AFC84FB23E35}" dt="2024-05-12T16:51:24.764" v="424" actId="1076"/>
          <ac:spMkLst>
            <pc:docMk/>
            <pc:sldMk cId="2800460790" sldId="1746"/>
            <ac:spMk id="10" creationId="{CF835D99-1AED-A991-B05C-D5FE87565AC7}"/>
          </ac:spMkLst>
        </pc:spChg>
        <pc:spChg chg="mod">
          <ac:chgData name="Ismail, Khalid H.,MD" userId="e11fea77-7ccd-49cc-ba77-166b7495ba79" providerId="ADAL" clId="{D3BF7991-29B2-4F9B-A79F-AFC84FB23E35}" dt="2024-05-12T16:52:29.984" v="429" actId="14100"/>
          <ac:spMkLst>
            <pc:docMk/>
            <pc:sldMk cId="2800460790" sldId="1746"/>
            <ac:spMk id="11" creationId="{C039E19B-F81A-C009-1FBC-3E65F7C22C8B}"/>
          </ac:spMkLst>
        </pc:spChg>
        <pc:spChg chg="mod">
          <ac:chgData name="Ismail, Khalid H.,MD" userId="e11fea77-7ccd-49cc-ba77-166b7495ba79" providerId="ADAL" clId="{D3BF7991-29B2-4F9B-A79F-AFC84FB23E35}" dt="2024-05-12T16:52:40.442" v="431" actId="1076"/>
          <ac:spMkLst>
            <pc:docMk/>
            <pc:sldMk cId="2800460790" sldId="1746"/>
            <ac:spMk id="12" creationId="{EBBC4994-5B8C-F1EE-20F4-2005B79609FA}"/>
          </ac:spMkLst>
        </pc:spChg>
        <pc:spChg chg="mod">
          <ac:chgData name="Ismail, Khalid H.,MD" userId="e11fea77-7ccd-49cc-ba77-166b7495ba79" providerId="ADAL" clId="{D3BF7991-29B2-4F9B-A79F-AFC84FB23E35}" dt="2024-05-12T16:52:35.278" v="430" actId="1076"/>
          <ac:spMkLst>
            <pc:docMk/>
            <pc:sldMk cId="2800460790" sldId="1746"/>
            <ac:spMk id="13" creationId="{3AA226EB-9998-E6C8-A9B6-2467529A4179}"/>
          </ac:spMkLst>
        </pc:spChg>
        <pc:picChg chg="add mod">
          <ac:chgData name="Ismail, Khalid H.,MD" userId="e11fea77-7ccd-49cc-ba77-166b7495ba79" providerId="ADAL" clId="{D3BF7991-29B2-4F9B-A79F-AFC84FB23E35}" dt="2024-05-12T16:50:17.945" v="416" actId="1076"/>
          <ac:picMkLst>
            <pc:docMk/>
            <pc:sldMk cId="2800460790" sldId="1746"/>
            <ac:picMk id="4" creationId="{03C44CDE-68D6-2CD3-7C2B-40EAEA8A82CF}"/>
          </ac:picMkLst>
        </pc:picChg>
        <pc:picChg chg="mod modCrop">
          <ac:chgData name="Ismail, Khalid H.,MD" userId="e11fea77-7ccd-49cc-ba77-166b7495ba79" providerId="ADAL" clId="{D3BF7991-29B2-4F9B-A79F-AFC84FB23E35}" dt="2024-05-12T16:51:01.027" v="422" actId="1076"/>
          <ac:picMkLst>
            <pc:docMk/>
            <pc:sldMk cId="2800460790" sldId="1746"/>
            <ac:picMk id="7" creationId="{C10D84D7-5C7B-19DF-11DB-68AFD9C3B17E}"/>
          </ac:picMkLst>
        </pc:picChg>
      </pc:sldChg>
      <pc:sldChg chg="modSp mod modAnim">
        <pc:chgData name="Ismail, Khalid H.,MD" userId="e11fea77-7ccd-49cc-ba77-166b7495ba79" providerId="ADAL" clId="{D3BF7991-29B2-4F9B-A79F-AFC84FB23E35}" dt="2024-05-13T02:36:45.616" v="2684" actId="20577"/>
        <pc:sldMkLst>
          <pc:docMk/>
          <pc:sldMk cId="0" sldId="1755"/>
        </pc:sldMkLst>
        <pc:spChg chg="mod">
          <ac:chgData name="Ismail, Khalid H.,MD" userId="e11fea77-7ccd-49cc-ba77-166b7495ba79" providerId="ADAL" clId="{D3BF7991-29B2-4F9B-A79F-AFC84FB23E35}" dt="2024-05-13T02:36:45.616" v="2684" actId="20577"/>
          <ac:spMkLst>
            <pc:docMk/>
            <pc:sldMk cId="0" sldId="1755"/>
            <ac:spMk id="8" creationId="{FAB6A7D5-837B-7EEF-5B30-9354EC6BAABA}"/>
          </ac:spMkLst>
        </pc:spChg>
      </pc:sldChg>
      <pc:sldChg chg="addSp delSp modSp mod modAnim">
        <pc:chgData name="Ismail, Khalid H.,MD" userId="e11fea77-7ccd-49cc-ba77-166b7495ba79" providerId="ADAL" clId="{D3BF7991-29B2-4F9B-A79F-AFC84FB23E35}" dt="2024-05-12T14:43:58.486" v="99"/>
        <pc:sldMkLst>
          <pc:docMk/>
          <pc:sldMk cId="2003858592" sldId="1759"/>
        </pc:sldMkLst>
        <pc:spChg chg="del mod">
          <ac:chgData name="Ismail, Khalid H.,MD" userId="e11fea77-7ccd-49cc-ba77-166b7495ba79" providerId="ADAL" clId="{D3BF7991-29B2-4F9B-A79F-AFC84FB23E35}" dt="2024-05-12T14:42:27.907" v="76"/>
          <ac:spMkLst>
            <pc:docMk/>
            <pc:sldMk cId="2003858592" sldId="1759"/>
            <ac:spMk id="3" creationId="{3988192A-81D7-817D-CFF1-3FFE1DA78C85}"/>
          </ac:spMkLst>
        </pc:spChg>
        <pc:spChg chg="del">
          <ac:chgData name="Ismail, Khalid H.,MD" userId="e11fea77-7ccd-49cc-ba77-166b7495ba79" providerId="ADAL" clId="{D3BF7991-29B2-4F9B-A79F-AFC84FB23E35}" dt="2024-05-12T14:42:42.658" v="92" actId="478"/>
          <ac:spMkLst>
            <pc:docMk/>
            <pc:sldMk cId="2003858592" sldId="1759"/>
            <ac:spMk id="5" creationId="{B427087E-8AEF-14DD-7C6E-D044319E5C74}"/>
          </ac:spMkLst>
        </pc:spChg>
        <pc:spChg chg="del mod">
          <ac:chgData name="Ismail, Khalid H.,MD" userId="e11fea77-7ccd-49cc-ba77-166b7495ba79" providerId="ADAL" clId="{D3BF7991-29B2-4F9B-A79F-AFC84FB23E35}" dt="2024-05-12T14:42:27.908" v="78"/>
          <ac:spMkLst>
            <pc:docMk/>
            <pc:sldMk cId="2003858592" sldId="1759"/>
            <ac:spMk id="13" creationId="{FA13544E-EC17-E8EC-EC39-384842F2B220}"/>
          </ac:spMkLst>
        </pc:spChg>
        <pc:spChg chg="del mod">
          <ac:chgData name="Ismail, Khalid H.,MD" userId="e11fea77-7ccd-49cc-ba77-166b7495ba79" providerId="ADAL" clId="{D3BF7991-29B2-4F9B-A79F-AFC84FB23E35}" dt="2024-05-12T14:42:27.908" v="80"/>
          <ac:spMkLst>
            <pc:docMk/>
            <pc:sldMk cId="2003858592" sldId="1759"/>
            <ac:spMk id="15" creationId="{30491205-46E5-86CF-0AAF-686EDCFDB146}"/>
          </ac:spMkLst>
        </pc:spChg>
        <pc:spChg chg="del mod">
          <ac:chgData name="Ismail, Khalid H.,MD" userId="e11fea77-7ccd-49cc-ba77-166b7495ba79" providerId="ADAL" clId="{D3BF7991-29B2-4F9B-A79F-AFC84FB23E35}" dt="2024-05-12T14:42:27.910" v="84"/>
          <ac:spMkLst>
            <pc:docMk/>
            <pc:sldMk cId="2003858592" sldId="1759"/>
            <ac:spMk id="18" creationId="{EE79A65E-B38E-0C73-8160-2418401E327A}"/>
          </ac:spMkLst>
        </pc:spChg>
        <pc:spChg chg="del mod">
          <ac:chgData name="Ismail, Khalid H.,MD" userId="e11fea77-7ccd-49cc-ba77-166b7495ba79" providerId="ADAL" clId="{D3BF7991-29B2-4F9B-A79F-AFC84FB23E35}" dt="2024-05-12T14:42:27.911" v="86"/>
          <ac:spMkLst>
            <pc:docMk/>
            <pc:sldMk cId="2003858592" sldId="1759"/>
            <ac:spMk id="22" creationId="{AE90B7B4-9670-560F-92E5-FFB333C73453}"/>
          </ac:spMkLst>
        </pc:spChg>
        <pc:spChg chg="del mod">
          <ac:chgData name="Ismail, Khalid H.,MD" userId="e11fea77-7ccd-49cc-ba77-166b7495ba79" providerId="ADAL" clId="{D3BF7991-29B2-4F9B-A79F-AFC84FB23E35}" dt="2024-05-12T14:42:27.909" v="82"/>
          <ac:spMkLst>
            <pc:docMk/>
            <pc:sldMk cId="2003858592" sldId="1759"/>
            <ac:spMk id="25" creationId="{88DDEB5C-854B-463B-44C0-5D6DA51C0642}"/>
          </ac:spMkLst>
        </pc:spChg>
        <pc:spChg chg="del">
          <ac:chgData name="Ismail, Khalid H.,MD" userId="e11fea77-7ccd-49cc-ba77-166b7495ba79" providerId="ADAL" clId="{D3BF7991-29B2-4F9B-A79F-AFC84FB23E35}" dt="2024-05-12T14:42:44.978" v="93" actId="478"/>
          <ac:spMkLst>
            <pc:docMk/>
            <pc:sldMk cId="2003858592" sldId="1759"/>
            <ac:spMk id="34" creationId="{BB9FF5D6-95C6-B16F-982C-9FA912AF5530}"/>
          </ac:spMkLst>
        </pc:spChg>
        <pc:picChg chg="add mod">
          <ac:chgData name="Ismail, Khalid H.,MD" userId="e11fea77-7ccd-49cc-ba77-166b7495ba79" providerId="ADAL" clId="{D3BF7991-29B2-4F9B-A79F-AFC84FB23E35}" dt="2024-05-12T14:43:17.063" v="96" actId="1076"/>
          <ac:picMkLst>
            <pc:docMk/>
            <pc:sldMk cId="2003858592" sldId="1759"/>
            <ac:picMk id="9" creationId="{6D6E3346-F0F0-9908-FC6B-7B28DD643F3D}"/>
          </ac:picMkLst>
        </pc:picChg>
        <pc:cxnChg chg="del">
          <ac:chgData name="Ismail, Khalid H.,MD" userId="e11fea77-7ccd-49cc-ba77-166b7495ba79" providerId="ADAL" clId="{D3BF7991-29B2-4F9B-A79F-AFC84FB23E35}" dt="2024-05-12T14:42:47.543" v="94" actId="478"/>
          <ac:cxnSpMkLst>
            <pc:docMk/>
            <pc:sldMk cId="2003858592" sldId="1759"/>
            <ac:cxnSpMk id="7" creationId="{837434FA-D9D4-9EC0-A8AA-1CBD461DD85D}"/>
          </ac:cxnSpMkLst>
        </pc:cxnChg>
        <pc:cxnChg chg="del">
          <ac:chgData name="Ismail, Khalid H.,MD" userId="e11fea77-7ccd-49cc-ba77-166b7495ba79" providerId="ADAL" clId="{D3BF7991-29B2-4F9B-A79F-AFC84FB23E35}" dt="2024-05-12T14:42:38.310" v="91" actId="478"/>
          <ac:cxnSpMkLst>
            <pc:docMk/>
            <pc:sldMk cId="2003858592" sldId="1759"/>
            <ac:cxnSpMk id="8" creationId="{DBD2D100-0FD2-4385-C83E-845BEA01C6DB}"/>
          </ac:cxnSpMkLst>
        </pc:cxnChg>
        <pc:cxnChg chg="del">
          <ac:chgData name="Ismail, Khalid H.,MD" userId="e11fea77-7ccd-49cc-ba77-166b7495ba79" providerId="ADAL" clId="{D3BF7991-29B2-4F9B-A79F-AFC84FB23E35}" dt="2024-05-12T14:42:35.818" v="90" actId="478"/>
          <ac:cxnSpMkLst>
            <pc:docMk/>
            <pc:sldMk cId="2003858592" sldId="1759"/>
            <ac:cxnSpMk id="10" creationId="{4B14BC5E-F276-F54B-36AB-768D6A91C525}"/>
          </ac:cxnSpMkLst>
        </pc:cxnChg>
        <pc:cxnChg chg="del">
          <ac:chgData name="Ismail, Khalid H.,MD" userId="e11fea77-7ccd-49cc-ba77-166b7495ba79" providerId="ADAL" clId="{D3BF7991-29B2-4F9B-A79F-AFC84FB23E35}" dt="2024-05-12T14:42:33.882" v="89" actId="478"/>
          <ac:cxnSpMkLst>
            <pc:docMk/>
            <pc:sldMk cId="2003858592" sldId="1759"/>
            <ac:cxnSpMk id="12" creationId="{FF6800B7-2185-EF74-F0C4-5278F927BEFF}"/>
          </ac:cxnSpMkLst>
        </pc:cxnChg>
        <pc:cxnChg chg="del mod">
          <ac:chgData name="Ismail, Khalid H.,MD" userId="e11fea77-7ccd-49cc-ba77-166b7495ba79" providerId="ADAL" clId="{D3BF7991-29B2-4F9B-A79F-AFC84FB23E35}" dt="2024-05-12T14:42:32.036" v="88" actId="478"/>
          <ac:cxnSpMkLst>
            <pc:docMk/>
            <pc:sldMk cId="2003858592" sldId="1759"/>
            <ac:cxnSpMk id="14" creationId="{CAB920A0-EFCD-063C-F453-447299398C4F}"/>
          </ac:cxnSpMkLst>
        </pc:cxnChg>
        <pc:cxnChg chg="del">
          <ac:chgData name="Ismail, Khalid H.,MD" userId="e11fea77-7ccd-49cc-ba77-166b7495ba79" providerId="ADAL" clId="{D3BF7991-29B2-4F9B-A79F-AFC84FB23E35}" dt="2024-05-12T14:42:27.903" v="74" actId="478"/>
          <ac:cxnSpMkLst>
            <pc:docMk/>
            <pc:sldMk cId="2003858592" sldId="1759"/>
            <ac:cxnSpMk id="19" creationId="{F702ED55-03B9-6BCE-8A2C-F8BFB318B135}"/>
          </ac:cxnSpMkLst>
        </pc:cxnChg>
        <pc:cxnChg chg="del">
          <ac:chgData name="Ismail, Khalid H.,MD" userId="e11fea77-7ccd-49cc-ba77-166b7495ba79" providerId="ADAL" clId="{D3BF7991-29B2-4F9B-A79F-AFC84FB23E35}" dt="2024-05-12T14:42:29.998" v="87" actId="478"/>
          <ac:cxnSpMkLst>
            <pc:docMk/>
            <pc:sldMk cId="2003858592" sldId="1759"/>
            <ac:cxnSpMk id="23" creationId="{8D2CC2F0-BF2A-4390-1454-1608BDBE89C0}"/>
          </ac:cxnSpMkLst>
        </pc:cxnChg>
      </pc:sldChg>
      <pc:sldChg chg="delSp mod delAnim modAnim">
        <pc:chgData name="Ismail, Khalid H.,MD" userId="e11fea77-7ccd-49cc-ba77-166b7495ba79" providerId="ADAL" clId="{D3BF7991-29B2-4F9B-A79F-AFC84FB23E35}" dt="2024-05-13T01:11:22.377" v="2513" actId="478"/>
        <pc:sldMkLst>
          <pc:docMk/>
          <pc:sldMk cId="1235693089" sldId="1762"/>
        </pc:sldMkLst>
        <pc:spChg chg="del">
          <ac:chgData name="Ismail, Khalid H.,MD" userId="e11fea77-7ccd-49cc-ba77-166b7495ba79" providerId="ADAL" clId="{D3BF7991-29B2-4F9B-A79F-AFC84FB23E35}" dt="2024-05-13T01:11:22.377" v="2513" actId="478"/>
          <ac:spMkLst>
            <pc:docMk/>
            <pc:sldMk cId="1235693089" sldId="1762"/>
            <ac:spMk id="6" creationId="{D64330D9-D4C0-EFAC-A967-AA831E554B47}"/>
          </ac:spMkLst>
        </pc:spChg>
        <pc:picChg chg="del">
          <ac:chgData name="Ismail, Khalid H.,MD" userId="e11fea77-7ccd-49cc-ba77-166b7495ba79" providerId="ADAL" clId="{D3BF7991-29B2-4F9B-A79F-AFC84FB23E35}" dt="2024-05-13T01:11:18.944" v="2512" actId="478"/>
          <ac:picMkLst>
            <pc:docMk/>
            <pc:sldMk cId="1235693089" sldId="1762"/>
            <ac:picMk id="3" creationId="{097A17EA-F3F5-EA72-93D3-856E551365D5}"/>
          </ac:picMkLst>
        </pc:picChg>
      </pc:sldChg>
      <pc:sldChg chg="modSp mod">
        <pc:chgData name="Ismail, Khalid H.,MD" userId="e11fea77-7ccd-49cc-ba77-166b7495ba79" providerId="ADAL" clId="{D3BF7991-29B2-4F9B-A79F-AFC84FB23E35}" dt="2024-05-12T14:54:12.951" v="111" actId="1076"/>
        <pc:sldMkLst>
          <pc:docMk/>
          <pc:sldMk cId="2609536169" sldId="1764"/>
        </pc:sldMkLst>
        <pc:spChg chg="mod">
          <ac:chgData name="Ismail, Khalid H.,MD" userId="e11fea77-7ccd-49cc-ba77-166b7495ba79" providerId="ADAL" clId="{D3BF7991-29B2-4F9B-A79F-AFC84FB23E35}" dt="2024-05-12T14:54:12.951" v="111" actId="1076"/>
          <ac:spMkLst>
            <pc:docMk/>
            <pc:sldMk cId="2609536169" sldId="1764"/>
            <ac:spMk id="4" creationId="{45330066-1E0C-4F67-B0C9-B83867854263}"/>
          </ac:spMkLst>
        </pc:spChg>
        <pc:picChg chg="mod">
          <ac:chgData name="Ismail, Khalid H.,MD" userId="e11fea77-7ccd-49cc-ba77-166b7495ba79" providerId="ADAL" clId="{D3BF7991-29B2-4F9B-A79F-AFC84FB23E35}" dt="2024-05-12T14:53:02.928" v="102" actId="1076"/>
          <ac:picMkLst>
            <pc:docMk/>
            <pc:sldMk cId="2609536169" sldId="1764"/>
            <ac:picMk id="3" creationId="{F64E8AB6-7AC4-898F-696E-EDB3AC0D0ACC}"/>
          </ac:picMkLst>
        </pc:picChg>
        <pc:cxnChg chg="mod">
          <ac:chgData name="Ismail, Khalid H.,MD" userId="e11fea77-7ccd-49cc-ba77-166b7495ba79" providerId="ADAL" clId="{D3BF7991-29B2-4F9B-A79F-AFC84FB23E35}" dt="2024-05-12T14:53:59.385" v="110" actId="1076"/>
          <ac:cxnSpMkLst>
            <pc:docMk/>
            <pc:sldMk cId="2609536169" sldId="1764"/>
            <ac:cxnSpMk id="6" creationId="{AA30748E-5EDD-9960-4E7F-C74BCD91FD90}"/>
          </ac:cxnSpMkLst>
        </pc:cxnChg>
        <pc:cxnChg chg="mod">
          <ac:chgData name="Ismail, Khalid H.,MD" userId="e11fea77-7ccd-49cc-ba77-166b7495ba79" providerId="ADAL" clId="{D3BF7991-29B2-4F9B-A79F-AFC84FB23E35}" dt="2024-05-12T14:53:53.774" v="109" actId="1076"/>
          <ac:cxnSpMkLst>
            <pc:docMk/>
            <pc:sldMk cId="2609536169" sldId="1764"/>
            <ac:cxnSpMk id="8" creationId="{868ADE60-AC32-2B74-4648-68E766B3546B}"/>
          </ac:cxnSpMkLst>
        </pc:cxnChg>
      </pc:sldChg>
      <pc:sldChg chg="modAnim">
        <pc:chgData name="Ismail, Khalid H.,MD" userId="e11fea77-7ccd-49cc-ba77-166b7495ba79" providerId="ADAL" clId="{D3BF7991-29B2-4F9B-A79F-AFC84FB23E35}" dt="2024-05-13T01:14:08.590" v="2518"/>
        <pc:sldMkLst>
          <pc:docMk/>
          <pc:sldMk cId="4189589820" sldId="1773"/>
        </pc:sldMkLst>
      </pc:sldChg>
      <pc:sldChg chg="modSp">
        <pc:chgData name="Ismail, Khalid H.,MD" userId="e11fea77-7ccd-49cc-ba77-166b7495ba79" providerId="ADAL" clId="{D3BF7991-29B2-4F9B-A79F-AFC84FB23E35}" dt="2024-05-12T18:45:48.329" v="748" actId="20577"/>
        <pc:sldMkLst>
          <pc:docMk/>
          <pc:sldMk cId="1799988926" sldId="1776"/>
        </pc:sldMkLst>
        <pc:spChg chg="mod">
          <ac:chgData name="Ismail, Khalid H.,MD" userId="e11fea77-7ccd-49cc-ba77-166b7495ba79" providerId="ADAL" clId="{D3BF7991-29B2-4F9B-A79F-AFC84FB23E35}" dt="2024-05-12T18:45:48.329" v="748" actId="20577"/>
          <ac:spMkLst>
            <pc:docMk/>
            <pc:sldMk cId="1799988926" sldId="1776"/>
            <ac:spMk id="2" creationId="{8BFE668E-8702-4AAB-9522-69BA7082C936}"/>
          </ac:spMkLst>
        </pc:spChg>
      </pc:sldChg>
      <pc:sldChg chg="modSp mod">
        <pc:chgData name="Ismail, Khalid H.,MD" userId="e11fea77-7ccd-49cc-ba77-166b7495ba79" providerId="ADAL" clId="{D3BF7991-29B2-4F9B-A79F-AFC84FB23E35}" dt="2024-05-13T01:20:10.234" v="2554" actId="20577"/>
        <pc:sldMkLst>
          <pc:docMk/>
          <pc:sldMk cId="1522652307" sldId="1777"/>
        </pc:sldMkLst>
        <pc:spChg chg="mod">
          <ac:chgData name="Ismail, Khalid H.,MD" userId="e11fea77-7ccd-49cc-ba77-166b7495ba79" providerId="ADAL" clId="{D3BF7991-29B2-4F9B-A79F-AFC84FB23E35}" dt="2024-05-13T01:20:10.234" v="2554" actId="20577"/>
          <ac:spMkLst>
            <pc:docMk/>
            <pc:sldMk cId="1522652307" sldId="1777"/>
            <ac:spMk id="2" creationId="{8BFE668E-8702-4AAB-9522-69BA7082C936}"/>
          </ac:spMkLst>
        </pc:spChg>
      </pc:sldChg>
      <pc:sldChg chg="addSp modSp mod modAnim">
        <pc:chgData name="Ismail, Khalid H.,MD" userId="e11fea77-7ccd-49cc-ba77-166b7495ba79" providerId="ADAL" clId="{D3BF7991-29B2-4F9B-A79F-AFC84FB23E35}" dt="2024-05-12T18:52:27.778" v="761"/>
        <pc:sldMkLst>
          <pc:docMk/>
          <pc:sldMk cId="254188033" sldId="1778"/>
        </pc:sldMkLst>
        <pc:spChg chg="add mod">
          <ac:chgData name="Ismail, Khalid H.,MD" userId="e11fea77-7ccd-49cc-ba77-166b7495ba79" providerId="ADAL" clId="{D3BF7991-29B2-4F9B-A79F-AFC84FB23E35}" dt="2024-05-12T18:50:15.611" v="752" actId="14100"/>
          <ac:spMkLst>
            <pc:docMk/>
            <pc:sldMk cId="254188033" sldId="1778"/>
            <ac:spMk id="4" creationId="{163006CC-CFFC-1F7B-7E77-5D1FFDA57D17}"/>
          </ac:spMkLst>
        </pc:spChg>
        <pc:picChg chg="mod">
          <ac:chgData name="Ismail, Khalid H.,MD" userId="e11fea77-7ccd-49cc-ba77-166b7495ba79" providerId="ADAL" clId="{D3BF7991-29B2-4F9B-A79F-AFC84FB23E35}" dt="2024-05-12T18:50:00.070" v="750" actId="1076"/>
          <ac:picMkLst>
            <pc:docMk/>
            <pc:sldMk cId="254188033" sldId="1778"/>
            <ac:picMk id="8" creationId="{59976D94-FCC8-D172-C66D-A7B2660357B6}"/>
          </ac:picMkLst>
        </pc:picChg>
      </pc:sldChg>
      <pc:sldChg chg="addSp modSp mod modAnim">
        <pc:chgData name="Ismail, Khalid H.,MD" userId="e11fea77-7ccd-49cc-ba77-166b7495ba79" providerId="ADAL" clId="{D3BF7991-29B2-4F9B-A79F-AFC84FB23E35}" dt="2024-05-13T01:29:05.633" v="2638" actId="20577"/>
        <pc:sldMkLst>
          <pc:docMk/>
          <pc:sldMk cId="1793324534" sldId="1779"/>
        </pc:sldMkLst>
        <pc:spChg chg="mod">
          <ac:chgData name="Ismail, Khalid H.,MD" userId="e11fea77-7ccd-49cc-ba77-166b7495ba79" providerId="ADAL" clId="{D3BF7991-29B2-4F9B-A79F-AFC84FB23E35}" dt="2024-05-12T14:33:21.056" v="43" actId="1076"/>
          <ac:spMkLst>
            <pc:docMk/>
            <pc:sldMk cId="1793324534" sldId="1779"/>
            <ac:spMk id="6" creationId="{333420E9-67E1-F59B-F294-24BF368EEFBD}"/>
          </ac:spMkLst>
        </pc:spChg>
        <pc:spChg chg="add mod">
          <ac:chgData name="Ismail, Khalid H.,MD" userId="e11fea77-7ccd-49cc-ba77-166b7495ba79" providerId="ADAL" clId="{D3BF7991-29B2-4F9B-A79F-AFC84FB23E35}" dt="2024-05-13T01:29:05.633" v="2638" actId="20577"/>
          <ac:spMkLst>
            <pc:docMk/>
            <pc:sldMk cId="1793324534" sldId="1779"/>
            <ac:spMk id="7" creationId="{732BD667-8A7E-7D22-8681-00CB4FBB6821}"/>
          </ac:spMkLst>
        </pc:spChg>
      </pc:sldChg>
      <pc:sldChg chg="modSp modAnim">
        <pc:chgData name="Ismail, Khalid H.,MD" userId="e11fea77-7ccd-49cc-ba77-166b7495ba79" providerId="ADAL" clId="{D3BF7991-29B2-4F9B-A79F-AFC84FB23E35}" dt="2024-05-13T01:21:23.643" v="2555" actId="20577"/>
        <pc:sldMkLst>
          <pc:docMk/>
          <pc:sldMk cId="2466037947" sldId="1781"/>
        </pc:sldMkLst>
        <pc:spChg chg="mod">
          <ac:chgData name="Ismail, Khalid H.,MD" userId="e11fea77-7ccd-49cc-ba77-166b7495ba79" providerId="ADAL" clId="{D3BF7991-29B2-4F9B-A79F-AFC84FB23E35}" dt="2024-05-13T01:21:23.643" v="2555" actId="20577"/>
          <ac:spMkLst>
            <pc:docMk/>
            <pc:sldMk cId="2466037947" sldId="1781"/>
            <ac:spMk id="2" creationId="{8BFE668E-8702-4AAB-9522-69BA7082C936}"/>
          </ac:spMkLst>
        </pc:spChg>
      </pc:sldChg>
      <pc:sldChg chg="modSp mod">
        <pc:chgData name="Ismail, Khalid H.,MD" userId="e11fea77-7ccd-49cc-ba77-166b7495ba79" providerId="ADAL" clId="{D3BF7991-29B2-4F9B-A79F-AFC84FB23E35}" dt="2024-05-12T16:42:48.510" v="412" actId="20577"/>
        <pc:sldMkLst>
          <pc:docMk/>
          <pc:sldMk cId="3636410764" sldId="1782"/>
        </pc:sldMkLst>
        <pc:spChg chg="mod">
          <ac:chgData name="Ismail, Khalid H.,MD" userId="e11fea77-7ccd-49cc-ba77-166b7495ba79" providerId="ADAL" clId="{D3BF7991-29B2-4F9B-A79F-AFC84FB23E35}" dt="2024-05-12T16:42:48.510" v="412" actId="20577"/>
          <ac:spMkLst>
            <pc:docMk/>
            <pc:sldMk cId="3636410764" sldId="1782"/>
            <ac:spMk id="2" creationId="{8BFE668E-8702-4AAB-9522-69BA7082C936}"/>
          </ac:spMkLst>
        </pc:spChg>
      </pc:sldChg>
      <pc:sldChg chg="modSp mod modAnim">
        <pc:chgData name="Ismail, Khalid H.,MD" userId="e11fea77-7ccd-49cc-ba77-166b7495ba79" providerId="ADAL" clId="{D3BF7991-29B2-4F9B-A79F-AFC84FB23E35}" dt="2024-05-13T02:40:34.671" v="2831" actId="20577"/>
        <pc:sldMkLst>
          <pc:docMk/>
          <pc:sldMk cId="489747050" sldId="1783"/>
        </pc:sldMkLst>
        <pc:spChg chg="mod">
          <ac:chgData name="Ismail, Khalid H.,MD" userId="e11fea77-7ccd-49cc-ba77-166b7495ba79" providerId="ADAL" clId="{D3BF7991-29B2-4F9B-A79F-AFC84FB23E35}" dt="2024-05-13T02:40:34.671" v="2831" actId="20577"/>
          <ac:spMkLst>
            <pc:docMk/>
            <pc:sldMk cId="489747050" sldId="1783"/>
            <ac:spMk id="8" creationId="{FAB6A7D5-837B-7EEF-5B30-9354EC6BAABA}"/>
          </ac:spMkLst>
        </pc:spChg>
      </pc:sldChg>
      <pc:sldChg chg="modSp del mod">
        <pc:chgData name="Ismail, Khalid H.,MD" userId="e11fea77-7ccd-49cc-ba77-166b7495ba79" providerId="ADAL" clId="{D3BF7991-29B2-4F9B-A79F-AFC84FB23E35}" dt="2024-05-12T14:44:33.385" v="100" actId="47"/>
        <pc:sldMkLst>
          <pc:docMk/>
          <pc:sldMk cId="1219579099" sldId="1783"/>
        </pc:sldMkLst>
        <pc:spChg chg="mod">
          <ac:chgData name="Ismail, Khalid H.,MD" userId="e11fea77-7ccd-49cc-ba77-166b7495ba79" providerId="ADAL" clId="{D3BF7991-29B2-4F9B-A79F-AFC84FB23E35}" dt="2024-05-12T14:41:36.275" v="67" actId="6549"/>
          <ac:spMkLst>
            <pc:docMk/>
            <pc:sldMk cId="1219579099" sldId="1783"/>
            <ac:spMk id="22" creationId="{AE90B7B4-9670-560F-92E5-FFB333C73453}"/>
          </ac:spMkLst>
        </pc:spChg>
      </pc:sldChg>
    </pc:docChg>
  </pc:docChgLst>
  <pc:docChgLst>
    <pc:chgData name="Ismail, Khalid H.,MD" userId="e11fea77-7ccd-49cc-ba77-166b7495ba79" providerId="ADAL" clId="{A5389502-6A23-4CCC-A579-5DB3B53CF5F1}"/>
    <pc:docChg chg="delSld modSld">
      <pc:chgData name="Ismail, Khalid H.,MD" userId="e11fea77-7ccd-49cc-ba77-166b7495ba79" providerId="ADAL" clId="{A5389502-6A23-4CCC-A579-5DB3B53CF5F1}" dt="2024-09-23T11:48:46.135" v="175" actId="47"/>
      <pc:docMkLst>
        <pc:docMk/>
      </pc:docMkLst>
      <pc:sldChg chg="modSp modAnim modNotesTx">
        <pc:chgData name="Ismail, Khalid H.,MD" userId="e11fea77-7ccd-49cc-ba77-166b7495ba79" providerId="ADAL" clId="{A5389502-6A23-4CCC-A579-5DB3B53CF5F1}" dt="2024-09-23T11:43:56.808" v="106" actId="20577"/>
        <pc:sldMkLst>
          <pc:docMk/>
          <pc:sldMk cId="1522652307" sldId="1777"/>
        </pc:sldMkLst>
        <pc:spChg chg="mod">
          <ac:chgData name="Ismail, Khalid H.,MD" userId="e11fea77-7ccd-49cc-ba77-166b7495ba79" providerId="ADAL" clId="{A5389502-6A23-4CCC-A579-5DB3B53CF5F1}" dt="2024-09-23T11:43:56.808" v="106" actId="20577"/>
          <ac:spMkLst>
            <pc:docMk/>
            <pc:sldMk cId="1522652307" sldId="1777"/>
            <ac:spMk id="2" creationId="{8BFE668E-8702-4AAB-9522-69BA7082C936}"/>
          </ac:spMkLst>
        </pc:spChg>
      </pc:sldChg>
      <pc:sldChg chg="del">
        <pc:chgData name="Ismail, Khalid H.,MD" userId="e11fea77-7ccd-49cc-ba77-166b7495ba79" providerId="ADAL" clId="{A5389502-6A23-4CCC-A579-5DB3B53CF5F1}" dt="2024-09-23T11:48:46.135" v="175" actId="47"/>
        <pc:sldMkLst>
          <pc:docMk/>
          <pc:sldMk cId="254188033" sldId="1778"/>
        </pc:sldMkLst>
      </pc:sldChg>
      <pc:sldChg chg="modSp">
        <pc:chgData name="Ismail, Khalid H.,MD" userId="e11fea77-7ccd-49cc-ba77-166b7495ba79" providerId="ADAL" clId="{A5389502-6A23-4CCC-A579-5DB3B53CF5F1}" dt="2024-09-23T11:47:16.495" v="174" actId="20577"/>
        <pc:sldMkLst>
          <pc:docMk/>
          <pc:sldMk cId="2466037947" sldId="1781"/>
        </pc:sldMkLst>
        <pc:spChg chg="mod">
          <ac:chgData name="Ismail, Khalid H.,MD" userId="e11fea77-7ccd-49cc-ba77-166b7495ba79" providerId="ADAL" clId="{A5389502-6A23-4CCC-A579-5DB3B53CF5F1}" dt="2024-09-23T11:47:16.495" v="174" actId="20577"/>
          <ac:spMkLst>
            <pc:docMk/>
            <pc:sldMk cId="2466037947" sldId="1781"/>
            <ac:spMk id="2" creationId="{8BFE668E-8702-4AAB-9522-69BA7082C9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a:t>
            </a:fld>
            <a:endParaRPr lang="en-US" dirty="0"/>
          </a:p>
        </p:txBody>
      </p:sp>
    </p:spTree>
    <p:extLst>
      <p:ext uri="{BB962C8B-B14F-4D97-AF65-F5344CB8AC3E}">
        <p14:creationId xmlns:p14="http://schemas.microsoft.com/office/powerpoint/2010/main" val="361921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BD6463B-ABB2-4709-94E9-B2B5891949B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0BED8D4C-B323-4813-9D66-BEC421ED68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 elevation in nocturnal TCO2 of &gt; 10 mmHg to a TCO2 of &gt;50 for &gt; 10 minutes, defines nocturnal hypoventilation. It does predict daytime respiratory failure within 12 months of this finding. </a:t>
            </a:r>
          </a:p>
        </p:txBody>
      </p:sp>
      <p:sp>
        <p:nvSpPr>
          <p:cNvPr id="13316" name="Slide Number Placeholder 3">
            <a:extLst>
              <a:ext uri="{FF2B5EF4-FFF2-40B4-BE49-F238E27FC236}">
                <a16:creationId xmlns:a16="http://schemas.microsoft.com/office/drawing/2014/main" id="{BAB8C7D8-5C88-4BDD-80A8-AC7E7596E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1A990F-43CA-4A4A-B8F1-B5342B1CF510}" type="slidenum">
              <a:rPr lang="en-US" altLang="en-US"/>
              <a:pPr/>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53C9C75-7DD3-4A93-9593-7F91DBDEC7B8}"/>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5920E56F-B05A-4E8B-AEF4-E0B17C046D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Schematic demonstrating how CO2 excretion is dependent upon inter-event hyperventilation. In the first cycle, the inter-event hyperpnea is sufficient to excrete the CO2 accumulated during the hypopnea. In the second cycle, much more CO2 is accumulated during the apnea than is excreted after the event. Repetitive cycles of inability to eliminate CO2 accumulation during the apneic period leads to CO2 retention and increase in PaCO2 level. (Adapted from Reference 89, with permission.)</a:t>
            </a:r>
          </a:p>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86426CCD-BEF7-490C-A296-04B2971640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679E440-64BF-49EB-A092-47C670F6FCBB}" type="slidenum">
              <a:rPr lang="en-US" altLang="en-US"/>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17</a:t>
            </a:fld>
            <a:endParaRPr lang="en-US"/>
          </a:p>
        </p:txBody>
      </p:sp>
    </p:spTree>
    <p:extLst>
      <p:ext uri="{BB962C8B-B14F-4D97-AF65-F5344CB8AC3E}">
        <p14:creationId xmlns:p14="http://schemas.microsoft.com/office/powerpoint/2010/main" val="389201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reduction in PCO2 to &lt; 50 by 3-6 months, was associated with improved survival, and the benefit continued to widen between the two groups overtime. </a:t>
            </a:r>
          </a:p>
        </p:txBody>
      </p:sp>
      <p:sp>
        <p:nvSpPr>
          <p:cNvPr id="4" name="Slide Number Placeholder 3"/>
          <p:cNvSpPr>
            <a:spLocks noGrp="1"/>
          </p:cNvSpPr>
          <p:nvPr>
            <p:ph type="sldNum" sz="quarter" idx="5"/>
          </p:nvPr>
        </p:nvSpPr>
        <p:spPr/>
        <p:txBody>
          <a:bodyPr/>
          <a:lstStyle/>
          <a:p>
            <a:fld id="{8C6A62D3-769D-F349-A3F8-B6F214D63D0D}" type="slidenum">
              <a:rPr lang="en-US" smtClean="0"/>
              <a:t>18</a:t>
            </a:fld>
            <a:endParaRPr lang="en-US"/>
          </a:p>
        </p:txBody>
      </p:sp>
    </p:spTree>
    <p:extLst>
      <p:ext uri="{BB962C8B-B14F-4D97-AF65-F5344CB8AC3E}">
        <p14:creationId xmlns:p14="http://schemas.microsoft.com/office/powerpoint/2010/main" val="72308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9E606DD-32ED-4874-8B5A-2C26D3FC29E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55B76D1-5CD9-4ADE-922A-00A512459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142496AD-6FD8-488A-964B-6F8539FFF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05B941-EA6A-4F1E-B758-8B0FE21ECAAA}" type="slidenum">
              <a:rPr lang="en-US" altLang="en-US"/>
              <a:pPr/>
              <a:t>19</a:t>
            </a:fld>
            <a:endParaRPr lang="en-US" altLang="en-US"/>
          </a:p>
        </p:txBody>
      </p:sp>
    </p:spTree>
    <p:extLst>
      <p:ext uri="{BB962C8B-B14F-4D97-AF65-F5344CB8AC3E}">
        <p14:creationId xmlns:p14="http://schemas.microsoft.com/office/powerpoint/2010/main" val="213187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C48E1E7-6850-43CF-B47B-90F6C4A7FAF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C6B9307C-DC4A-4CB4-A9B0-45011091C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7FAC05A1-F699-45E0-A513-FAA157BEBC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F743B5-67F5-41A4-BEE4-0C7A045ED1B2}" type="slidenum">
              <a:rPr lang="en-US" altLang="en-US"/>
              <a:pPr/>
              <a:t>20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non-invasive ventilation is Bilevel Positive Airway Pressure (BPAP) i.e. pressure modes of ventilation • Different modes are preferred for different indications • Understanding the breath types within each mode helps you understand how to initiate NIV appropriately. </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21</a:t>
            </a:fld>
            <a:endParaRPr lang="en-US"/>
          </a:p>
        </p:txBody>
      </p:sp>
    </p:spTree>
    <p:extLst>
      <p:ext uri="{BB962C8B-B14F-4D97-AF65-F5344CB8AC3E}">
        <p14:creationId xmlns:p14="http://schemas.microsoft.com/office/powerpoint/2010/main" val="118817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1ef757c0"/>
              </a:rPr>
              <a:t>Apart from PS, Ti is the main setting</a:t>
            </a:r>
          </a:p>
          <a:p>
            <a:pPr algn="l"/>
            <a:r>
              <a:rPr lang="en-US" sz="1800" b="0" i="0" u="none" strike="noStrike" baseline="0" dirty="0">
                <a:latin typeface="AdvOT1ef757c0"/>
              </a:rPr>
              <a:t>driving the size of the exhaled VT. Ti may either apply</a:t>
            </a:r>
          </a:p>
          <a:p>
            <a:pPr algn="l"/>
            <a:r>
              <a:rPr lang="en-US" sz="1800" b="0" i="0" u="none" strike="noStrike" baseline="0" dirty="0">
                <a:latin typeface="AdvOT1ef757c0"/>
              </a:rPr>
              <a:t>to mandatory breaths (Respironics) or to spontaneous</a:t>
            </a:r>
          </a:p>
          <a:p>
            <a:pPr algn="l"/>
            <a:r>
              <a:rPr lang="en-US" sz="1800" b="0" i="0" u="none" strike="noStrike" baseline="0" dirty="0">
                <a:latin typeface="AdvOT1ef757c0"/>
              </a:rPr>
              <a:t>(S) as well as mandatory breaths (ResMed) in</a:t>
            </a:r>
          </a:p>
          <a:p>
            <a:pPr algn="l"/>
            <a:r>
              <a:rPr lang="en-US" sz="1800" b="0" i="0" u="none" strike="noStrike" baseline="0" dirty="0">
                <a:latin typeface="AdvOT1ef757c0"/>
              </a:rPr>
              <a:t>ST mode</a:t>
            </a:r>
          </a:p>
          <a:p>
            <a:pPr algn="l"/>
            <a:r>
              <a:rPr lang="en-US" sz="1800" b="0" i="0" u="none" strike="noStrike" baseline="0" dirty="0">
                <a:latin typeface="AdvOT1ef757c0"/>
              </a:rPr>
              <a:t>cycle is</a:t>
            </a:r>
          </a:p>
          <a:p>
            <a:pPr algn="l"/>
            <a:r>
              <a:rPr lang="en-US" sz="1800" b="0" i="0" u="none" strike="noStrike" baseline="0" dirty="0">
                <a:latin typeface="AdvOT1ef757c0"/>
              </a:rPr>
              <a:t>determined by the percentage of peak </a:t>
            </a:r>
            <a:r>
              <a:rPr lang="en-US" sz="1800" b="0" i="0" u="none" strike="noStrike" baseline="0" dirty="0">
                <a:latin typeface="AdvOT1ef757c0+fb"/>
              </a:rPr>
              <a:t>fl</a:t>
            </a:r>
            <a:r>
              <a:rPr lang="en-US" sz="1800" b="0" i="0" u="none" strike="noStrike" baseline="0" dirty="0">
                <a:latin typeface="AdvOT1ef757c0"/>
              </a:rPr>
              <a:t>ow, the lower</a:t>
            </a:r>
          </a:p>
          <a:p>
            <a:pPr algn="l"/>
            <a:r>
              <a:rPr lang="en-US" sz="1800" b="0" i="0" u="none" strike="noStrike" baseline="0" dirty="0">
                <a:latin typeface="AdvOT1ef757c0"/>
              </a:rPr>
              <a:t>it is set, the later the inhalation supported by IPAP</a:t>
            </a:r>
          </a:p>
          <a:p>
            <a:pPr algn="l"/>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22</a:t>
            </a:fld>
            <a:endParaRPr lang="en-US"/>
          </a:p>
        </p:txBody>
      </p:sp>
    </p:spTree>
    <p:extLst>
      <p:ext uri="{BB962C8B-B14F-4D97-AF65-F5344CB8AC3E}">
        <p14:creationId xmlns:p14="http://schemas.microsoft.com/office/powerpoint/2010/main" val="3600458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FBDF0CD-A603-4D07-A6B3-95A4CFDA2EB7}"/>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55A1EAD-31E8-42CC-97F0-3C7A9B39C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CPAP is E0601</a:t>
            </a:r>
          </a:p>
          <a:p>
            <a:endParaRPr lang="en-US" altLang="en-US">
              <a:latin typeface="Arial" panose="020B0604020202020204" pitchFamily="34" charset="0"/>
            </a:endParaRPr>
          </a:p>
          <a:p>
            <a:r>
              <a:rPr lang="en-US" altLang="en-US">
                <a:latin typeface="Arial" panose="020B0604020202020204" pitchFamily="34" charset="0"/>
              </a:rPr>
              <a:t>Codes are from healthcare common procedure coding system (HCPCS codes)</a:t>
            </a:r>
          </a:p>
        </p:txBody>
      </p:sp>
      <p:sp>
        <p:nvSpPr>
          <p:cNvPr id="22532" name="Slide Number Placeholder 3">
            <a:extLst>
              <a:ext uri="{FF2B5EF4-FFF2-40B4-BE49-F238E27FC236}">
                <a16:creationId xmlns:a16="http://schemas.microsoft.com/office/drawing/2014/main" id="{34BAA7F9-9F11-4290-9066-DF745B7B02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EBFE87-68F5-4F84-BB0E-CD9A084C89C2}" type="slidenum">
              <a:rPr lang="en-US" altLang="en-US"/>
              <a:pPr/>
              <a:t>26</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9E606DD-32ED-4874-8B5A-2C26D3FC29E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55B76D1-5CD9-4ADE-922A-00A512459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142496AD-6FD8-488A-964B-6F8539FFF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05B941-EA6A-4F1E-B758-8B0FE21ECAAA}" type="slidenum">
              <a:rPr lang="en-US" altLang="en-US"/>
              <a:pPr/>
              <a:t>28</a:t>
            </a:fld>
            <a:endParaRPr lang="en-US" altLang="en-US"/>
          </a:p>
        </p:txBody>
      </p:sp>
    </p:spTree>
    <p:extLst>
      <p:ext uri="{BB962C8B-B14F-4D97-AF65-F5344CB8AC3E}">
        <p14:creationId xmlns:p14="http://schemas.microsoft.com/office/powerpoint/2010/main" val="313447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cs typeface="Arial" panose="020B0604020202020204" pitchFamily="34" charset="0"/>
              </a:rPr>
              <a:t>She has relatively mild proximal muscle weakness of which she does not seem to be symptomatic. Genetic testing has revealed a mutation in the titin gene as the most likely cause of her myopathy).  We explained the results of the genetic test to her. Although she is currently asymptomatic, her PFTs are abnormal and we know that titin mutations can be associated with Hereditary Myopathy with Early Respiratory Failure (HMERF) as evident in her siblings. So we need to watch her closely in this regard. </a:t>
            </a:r>
          </a:p>
          <a:p>
            <a:pPr algn="l" rtl="0"/>
            <a:r>
              <a:rPr lang="en-US" sz="1800" b="0" i="0" u="none" strike="noStrike" baseline="0" dirty="0">
                <a:latin typeface="Arial" panose="020B0604020202020204" pitchFamily="34" charset="0"/>
                <a:cs typeface="Arial" panose="020B0604020202020204" pitchFamily="34" charset="0"/>
              </a:rPr>
              <a:t>When seen in March 2015, we ordered next generation sequencing on her and her affected sister, Caroline, as there other affected sister, previously had testing that showed a possible mutation in the TTN that encodes for titin. Her genetic testing revealed sequence change in the titin gene at exon 291:  291 c.[87430T&gt; C] p.Cys29144Arg. This sequence change was listed in the report as being of </a:t>
            </a:r>
            <a:r>
              <a:rPr lang="en-US" sz="1800" b="0" i="1" u="none" strike="noStrike" baseline="0" dirty="0">
                <a:solidFill>
                  <a:srgbClr val="000000"/>
                </a:solidFill>
                <a:latin typeface="Arial" panose="020B0604020202020204" pitchFamily="34" charset="0"/>
                <a:cs typeface="Arial" panose="020B0604020202020204" pitchFamily="34" charset="0"/>
              </a:rPr>
              <a:t>unclear significance</a:t>
            </a:r>
            <a:r>
              <a:rPr lang="en-US" sz="1800" b="0" i="0" u="none" strike="noStrike" baseline="0" dirty="0">
                <a:solidFill>
                  <a:srgbClr val="000000"/>
                </a:solidFill>
                <a:latin typeface="Arial" panose="020B0604020202020204" pitchFamily="34" charset="0"/>
                <a:cs typeface="Arial" panose="020B0604020202020204" pitchFamily="34" charset="0"/>
              </a:rPr>
              <a:t> in the initial testing of her sister, but was subsequently reported in her testing as being pathogenic. This mutation is actually the one that has been identified in all 3 sisters. </a:t>
            </a:r>
          </a:p>
          <a:p>
            <a:pPr algn="l" rtl="0"/>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CK were 382 in March 2015.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We also ordered Pulmonary function test that were performed in April 2015:</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FEV1 and FVC are reduced, FEV1/FVC is normal. TLC is decreased. FRC is</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normal. RV is normal. RV/TLC ratio is increased. Single breath diffusion</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capacity is reduced. The patient did not appear to complete a full</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expiratory maneuver on spirometry, which would artificially decrease the FVC</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and increase the FEV1/FVC. However the reduction in TLC demonstrates a</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moderate (TLC between 60 and 69% of predicted) restrictive ventilatory</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deficit. The reduction in DLCO, which is corrected when taking into account</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VA, may suggest an </a:t>
            </a:r>
            <a:r>
              <a:rPr lang="en-US" sz="1800" b="0" i="0" u="none" strike="noStrike" baseline="0" dirty="0" err="1">
                <a:latin typeface="Arial" panose="020B0604020202020204" pitchFamily="34" charset="0"/>
                <a:cs typeface="Arial" panose="020B0604020202020204" pitchFamily="34" charset="0"/>
              </a:rPr>
              <a:t>extraparenchymal</a:t>
            </a:r>
            <a:r>
              <a:rPr lang="en-US" sz="1800" b="0" i="0" u="none" strike="noStrike" baseline="0" dirty="0">
                <a:latin typeface="Arial" panose="020B0604020202020204" pitchFamily="34" charset="0"/>
                <a:cs typeface="Arial" panose="020B0604020202020204" pitchFamily="34" charset="0"/>
              </a:rPr>
              <a:t> abnormality contributing to the</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restrictive process.</a:t>
            </a:r>
            <a:endParaRPr lang="en-US" sz="1800" b="0" i="0" u="none" strike="noStrike" baseline="0" dirty="0">
              <a:solidFill>
                <a:srgbClr val="000000"/>
              </a:solidFill>
              <a:latin typeface="Arial" panose="020B0604020202020204" pitchFamily="34" charset="0"/>
              <a:cs typeface="Arial" panose="020B0604020202020204" pitchFamily="34" charset="0"/>
            </a:endParaRPr>
          </a:p>
          <a:p>
            <a:endParaRPr lang="en-US" dirty="0"/>
          </a:p>
          <a:p>
            <a:r>
              <a:rPr lang="en-US" dirty="0"/>
              <a:t>Pulmonary visit:</a:t>
            </a:r>
          </a:p>
          <a:p>
            <a:pPr algn="l" rtl="0"/>
            <a:r>
              <a:rPr lang="en-US" sz="1800" b="1" i="0" u="none" strike="noStrike" baseline="0" dirty="0">
                <a:solidFill>
                  <a:srgbClr val="000000"/>
                </a:solidFill>
                <a:latin typeface="Arial" panose="020B0604020202020204" pitchFamily="34" charset="0"/>
              </a:rPr>
              <a:t>PFTs</a:t>
            </a:r>
            <a:r>
              <a:rPr lang="en-US" sz="1800" b="0" i="0" u="none" strike="noStrike" baseline="0" dirty="0">
                <a:solidFill>
                  <a:srgbClr val="000000"/>
                </a:solidFill>
                <a:latin typeface="Arial" panose="020B0604020202020204" pitchFamily="34" charset="0"/>
                <a:cs typeface="Arial" panose="020B0604020202020204" pitchFamily="34" charset="0"/>
              </a:rPr>
              <a:t>: ‎4/2/15</a:t>
            </a:r>
          </a:p>
          <a:p>
            <a:pPr algn="l" rtl="0"/>
            <a:r>
              <a:rPr lang="en-US" sz="1800" b="0" i="0" u="none" strike="noStrike" baseline="0" dirty="0">
                <a:latin typeface="Arial" panose="020B0604020202020204" pitchFamily="34" charset="0"/>
                <a:cs typeface="Arial" panose="020B0604020202020204" pitchFamily="34" charset="0"/>
              </a:rPr>
              <a:t>FVC (</a:t>
            </a:r>
            <a:r>
              <a:rPr lang="en-US" sz="1800" b="0" i="0" u="none" strike="noStrike" baseline="0" dirty="0" err="1">
                <a:latin typeface="Arial" panose="020B0604020202020204" pitchFamily="34" charset="0"/>
                <a:cs typeface="Arial" panose="020B0604020202020204" pitchFamily="34" charset="0"/>
              </a:rPr>
              <a:t>Lts</a:t>
            </a:r>
            <a:r>
              <a:rPr lang="en-US" sz="1800" b="0" i="0" u="none" strike="noStrike" baseline="0" dirty="0">
                <a:latin typeface="Arial" panose="020B0604020202020204" pitchFamily="34" charset="0"/>
                <a:cs typeface="Arial" panose="020B0604020202020204" pitchFamily="34" charset="0"/>
              </a:rPr>
              <a:t>)  1.62 46%</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FEV1 (</a:t>
            </a:r>
            <a:r>
              <a:rPr lang="en-US" sz="1800" b="0" i="0" u="none" strike="noStrike" baseline="0" dirty="0" err="1">
                <a:latin typeface="Arial" panose="020B0604020202020204" pitchFamily="34" charset="0"/>
                <a:cs typeface="Arial" panose="020B0604020202020204" pitchFamily="34" charset="0"/>
              </a:rPr>
              <a:t>Lts</a:t>
            </a:r>
            <a:r>
              <a:rPr lang="en-US" sz="1800" b="0" i="0" u="none" strike="noStrike" baseline="0" dirty="0">
                <a:latin typeface="Arial" panose="020B0604020202020204" pitchFamily="34" charset="0"/>
                <a:cs typeface="Arial" panose="020B0604020202020204" pitchFamily="34" charset="0"/>
              </a:rPr>
              <a:t>) 1.44 48%</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TLC (</a:t>
            </a:r>
            <a:r>
              <a:rPr lang="en-US" sz="1800" b="0" i="0" u="none" strike="noStrike" baseline="0" dirty="0" err="1">
                <a:latin typeface="Arial" panose="020B0604020202020204" pitchFamily="34" charset="0"/>
                <a:cs typeface="Arial" panose="020B0604020202020204" pitchFamily="34" charset="0"/>
              </a:rPr>
              <a:t>Lts</a:t>
            </a:r>
            <a:r>
              <a:rPr lang="en-US" sz="1800" b="0" i="0" u="none" strike="noStrike" baseline="0" dirty="0">
                <a:latin typeface="Arial" panose="020B0604020202020204" pitchFamily="34" charset="0"/>
                <a:cs typeface="Arial" panose="020B0604020202020204" pitchFamily="34" charset="0"/>
              </a:rPr>
              <a:t>) 3.30 64%</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VC (</a:t>
            </a:r>
            <a:r>
              <a:rPr lang="en-US" sz="1800" b="0" i="0" u="none" strike="noStrike" baseline="0" dirty="0" err="1">
                <a:latin typeface="Arial" panose="020B0604020202020204" pitchFamily="34" charset="0"/>
                <a:cs typeface="Arial" panose="020B0604020202020204" pitchFamily="34" charset="0"/>
              </a:rPr>
              <a:t>Lts</a:t>
            </a:r>
            <a:r>
              <a:rPr lang="en-US" sz="1800" b="0" i="0" u="none" strike="noStrike" baseline="0" dirty="0">
                <a:latin typeface="Arial" panose="020B0604020202020204" pitchFamily="34" charset="0"/>
                <a:cs typeface="Arial" panose="020B0604020202020204" pitchFamily="34" charset="0"/>
              </a:rPr>
              <a:t>) 1.70 48%</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RV (</a:t>
            </a:r>
            <a:r>
              <a:rPr lang="en-US" sz="1800" b="0" i="0" u="none" strike="noStrike" baseline="0" dirty="0" err="1">
                <a:latin typeface="Arial" panose="020B0604020202020204" pitchFamily="34" charset="0"/>
                <a:cs typeface="Arial" panose="020B0604020202020204" pitchFamily="34" charset="0"/>
              </a:rPr>
              <a:t>Lts</a:t>
            </a:r>
            <a:r>
              <a:rPr lang="en-US" sz="1800" b="0" i="0" u="none" strike="noStrike" baseline="0" dirty="0">
                <a:latin typeface="Arial" panose="020B0604020202020204" pitchFamily="34" charset="0"/>
                <a:cs typeface="Arial" panose="020B0604020202020204" pitchFamily="34" charset="0"/>
              </a:rPr>
              <a:t>) 1.60 101%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DLCO </a:t>
            </a:r>
            <a:r>
              <a:rPr lang="en-US" sz="1800" b="0" i="0" u="none" strike="noStrike" baseline="0" dirty="0" err="1">
                <a:latin typeface="Arial" panose="020B0604020202020204" pitchFamily="34" charset="0"/>
                <a:cs typeface="Arial" panose="020B0604020202020204" pitchFamily="34" charset="0"/>
              </a:rPr>
              <a:t>Unc</a:t>
            </a:r>
            <a:r>
              <a:rPr lang="en-US" sz="1800" b="0" i="0" u="none" strike="noStrike" baseline="0" dirty="0">
                <a:latin typeface="Arial" panose="020B0604020202020204" pitchFamily="34" charset="0"/>
                <a:cs typeface="Arial" panose="020B0604020202020204" pitchFamily="34" charset="0"/>
              </a:rPr>
              <a:t> (mL/min/mmHg) 12.28 48%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DL/VA (%) 5.53 110%</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1" i="0" u="none" strike="noStrike" baseline="0" dirty="0">
                <a:solidFill>
                  <a:srgbClr val="000000"/>
                </a:solidFill>
                <a:latin typeface="Arial" panose="020B0604020202020204" pitchFamily="34" charset="0"/>
                <a:cs typeface="Arial" panose="020B0604020202020204" pitchFamily="34" charset="0"/>
              </a:rPr>
              <a:t>Assessment &amp; Plan:</a:t>
            </a:r>
            <a:r>
              <a:rPr lang="en-US" sz="1800" b="0" i="0" u="none" strike="noStrike" baseline="0" dirty="0">
                <a:solidFill>
                  <a:srgbClr val="000000"/>
                </a:solidFill>
                <a:latin typeface="Arial" panose="020B0604020202020204" pitchFamily="34" charset="0"/>
                <a:cs typeface="Arial" panose="020B0604020202020204" pitchFamily="34" charset="0"/>
              </a:rPr>
              <a:t>‎‎‎</a:t>
            </a:r>
          </a:p>
          <a:p>
            <a:pPr algn="l" rtl="0"/>
            <a:r>
              <a:rPr lang="en-US" sz="1800" b="0" i="0" u="none" strike="noStrike" baseline="0" dirty="0">
                <a:latin typeface="Arial" panose="020B0604020202020204" pitchFamily="34" charset="0"/>
                <a:cs typeface="Arial" panose="020B0604020202020204" pitchFamily="34" charset="0"/>
              </a:rPr>
              <a:t>40yo F who presents for evaluation of titin muscular dystrophy. She is definitely at risk for early respiratory failure as seen by many of her 1st degree relatives. Fortunately, she is currently asymptomatic and does not appear to have any functional limitations. However she has clear restrictive findings on PFTs with low lung volumes and low DLCO that corrects with VA. We will need to review her sleep study to assess for any nighttime hypoventilation and hypoxemia. It was reportedly normal which is reassuring. At present, we do not see any clear indication for O2 supplementation or NIPPV as of yet, however her symptoms and lung volumes will need to be followed closely.</a:t>
            </a:r>
            <a:endParaRPr lang="en-US" sz="1800" b="0" i="0" u="none" strike="noStrike" baseline="0"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4</a:t>
            </a:fld>
            <a:endParaRPr lang="en-US"/>
          </a:p>
        </p:txBody>
      </p:sp>
    </p:spTree>
    <p:extLst>
      <p:ext uri="{BB962C8B-B14F-4D97-AF65-F5344CB8AC3E}">
        <p14:creationId xmlns:p14="http://schemas.microsoft.com/office/powerpoint/2010/main" val="2069909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C50A858-BD5C-4596-A5AF-06C4915F3755}"/>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5CA515B1-A7B9-4E6B-B6AD-2956DFBD1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Pathophysiology of obesity hypoventilation syndrome (OHS). The implicated mechanisms leading to daytime hypercapnia are, potentially, the obesity-related changes in the respiratory system, central hypoventilation, obstructive sleep </a:t>
            </a:r>
            <a:r>
              <a:rPr lang="en-US" altLang="en-US" dirty="0" err="1">
                <a:latin typeface="Arial" panose="020B0604020202020204" pitchFamily="34" charset="0"/>
              </a:rPr>
              <a:t>apnoeas</a:t>
            </a:r>
            <a:r>
              <a:rPr lang="en-US" altLang="en-US" dirty="0">
                <a:latin typeface="Arial" panose="020B0604020202020204" pitchFamily="34" charset="0"/>
              </a:rPr>
              <a:t> and hypoventilation during sleep, mainly during rapid eye movement (REM). </a:t>
            </a:r>
            <a:r>
              <a:rPr lang="en-US" altLang="en-US" dirty="0" err="1">
                <a:latin typeface="Arial" panose="020B0604020202020204" pitchFamily="34" charset="0"/>
              </a:rPr>
              <a:t>PEEPi</a:t>
            </a:r>
            <a:r>
              <a:rPr lang="en-US" altLang="en-US" dirty="0">
                <a:latin typeface="Arial" panose="020B0604020202020204" pitchFamily="34" charset="0"/>
              </a:rPr>
              <a:t>: intrinsic positive end-expiratory pressure; PaO2: arterial oxygen tension; FRC: functional residual capacity; ERV: expiratory reserve volume; RV: residual volume; TLC: total lung capacity.</a:t>
            </a:r>
          </a:p>
        </p:txBody>
      </p:sp>
      <p:sp>
        <p:nvSpPr>
          <p:cNvPr id="27652" name="Slide Number Placeholder 3">
            <a:extLst>
              <a:ext uri="{FF2B5EF4-FFF2-40B4-BE49-F238E27FC236}">
                <a16:creationId xmlns:a16="http://schemas.microsoft.com/office/drawing/2014/main" id="{47505A9D-3FCD-4DD8-9A5D-6532709736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87602FC-C0F9-48DE-AE6F-C5A10E02D6DC}" type="slidenum">
              <a:rPr lang="en-US" altLang="en-US"/>
              <a:pPr/>
              <a:t>32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1CED944-43D7-414B-A71B-D0887A92808D}"/>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E0E494FC-B93E-4E8B-8033-68EA1B6586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Short term, 2 months</a:t>
            </a:r>
          </a:p>
        </p:txBody>
      </p:sp>
      <p:sp>
        <p:nvSpPr>
          <p:cNvPr id="32772" name="Slide Number Placeholder 3">
            <a:extLst>
              <a:ext uri="{FF2B5EF4-FFF2-40B4-BE49-F238E27FC236}">
                <a16:creationId xmlns:a16="http://schemas.microsoft.com/office/drawing/2014/main" id="{558646AE-D455-46FA-95E4-34D7E4AF7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D7CCCC4-D169-4546-BC63-20E2C0D78F54}" type="slidenum">
              <a:rPr lang="en-US" altLang="en-US"/>
              <a:pPr/>
              <a:t>33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E9721B4E-6215-4260-ADF7-FCD6855AE58D}"/>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D46F80EC-43A3-4293-9AC9-1D1EC75AFC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9DB595A7-ACA2-4893-B220-CF12C65CD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35D04B3-465A-4F24-8598-D430458B788D}" type="slidenum">
              <a:rPr lang="en-US" altLang="en-US"/>
              <a:pPr/>
              <a:t>34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D0F5636-2D56-478E-A5F6-A17B0DC0656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E0F63FC5-8131-4D77-AA83-BA2961E3E5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Obesity hypoventilation syndrome (OHS) management strategy. Continuous positive airway pressure (CPAP) could be first-line treatment for OHS patients with concomitant severe obstructive sleep apnoea (OSA). Noninvasive ventilation (NIV) should be considered as first-line therapy for OHS patients with no OSA or milder forms of OSA. If patients initially treated with CPAP have no favourable response to therapy despite objectively documented high levels of adherence to CPAP, they should be changed to NIV therapy. AHI: apnoea–hypopnoea index.</a:t>
            </a:r>
          </a:p>
        </p:txBody>
      </p:sp>
      <p:sp>
        <p:nvSpPr>
          <p:cNvPr id="36868" name="Slide Number Placeholder 3">
            <a:extLst>
              <a:ext uri="{FF2B5EF4-FFF2-40B4-BE49-F238E27FC236}">
                <a16:creationId xmlns:a16="http://schemas.microsoft.com/office/drawing/2014/main" id="{7BDA6079-F5A7-4CAD-A574-6C9AFF7DD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B880CE-6563-4D8C-933B-B28E0534331D}" type="slidenum">
              <a:rPr lang="en-US" altLang="en-US"/>
              <a:pPr/>
              <a:t>35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2BE7410-62CD-423E-A7E1-45FDCF5D75F6}"/>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42A803B-9972-4AA8-87C4-DC2A792F8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Positive airway pressure adjustment in acute decompensated obesity-related respiratory failure. The adjustment of continuous positive airway pressure/expiratory positive airway pressure (EPAP) has the objective of eliminating obstructive events, snoring and intermittent oxygen desaturations. Adjustments in inspiratory positive airway pressure (IPAP) are aimed at eliminating hypoventilation and sustained hypoxaemia. For both EPAP and IPAP, the pressure should increase progressively until attaining the objectives (resolution of upper airway obstructive events and sleep hypoventilation) or until the maximal tolerated pressure is reached. Alternatively, EPAP/continuous positive airway pressure can be adjusted to eliminate obstructive apnoeas and IPAP can be further increased to eliminate obstructive hyponoeas, snoring and hypoventilation. With this strategy, the patient may require lower EPAP and therefore achieve higher levels of pressure support in order to improve hypoventilation [96]. Supplemental oxygen is habitually added to positive airway pressure therapy when an adequate oxygenation level is not achieved despite adequate titration of positive airway pressure therapy. NIV: noninvasive ventilation; </a:t>
            </a:r>
            <a:r>
              <a:rPr lang="en-US" altLang="en-US" i="1">
                <a:latin typeface="Arial" panose="020B0604020202020204" pitchFamily="34" charset="0"/>
              </a:rPr>
              <a:t>P</a:t>
            </a:r>
            <a:r>
              <a:rPr lang="en-US" altLang="en-US" baseline="-25000">
                <a:latin typeface="Arial" panose="020B0604020202020204" pitchFamily="34" charset="0"/>
              </a:rPr>
              <a:t>aO2</a:t>
            </a:r>
            <a:r>
              <a:rPr lang="en-US" altLang="en-US">
                <a:latin typeface="Arial" panose="020B0604020202020204" pitchFamily="34" charset="0"/>
              </a:rPr>
              <a:t>: arterial oxygen tension; </a:t>
            </a:r>
            <a:r>
              <a:rPr lang="en-US" altLang="en-US" i="1">
                <a:latin typeface="Arial" panose="020B0604020202020204" pitchFamily="34" charset="0"/>
              </a:rPr>
              <a:t>S</a:t>
            </a:r>
            <a:r>
              <a:rPr lang="en-US" altLang="en-US" baseline="-25000">
                <a:latin typeface="Arial" panose="020B0604020202020204" pitchFamily="34" charset="0"/>
              </a:rPr>
              <a:t>aO2</a:t>
            </a:r>
            <a:r>
              <a:rPr lang="en-US" altLang="en-US">
                <a:latin typeface="Arial" panose="020B0604020202020204" pitchFamily="34" charset="0"/>
              </a:rPr>
              <a:t>: arterial oxygen saturation.</a:t>
            </a:r>
          </a:p>
        </p:txBody>
      </p:sp>
      <p:sp>
        <p:nvSpPr>
          <p:cNvPr id="38916" name="Slide Number Placeholder 3">
            <a:extLst>
              <a:ext uri="{FF2B5EF4-FFF2-40B4-BE49-F238E27FC236}">
                <a16:creationId xmlns:a16="http://schemas.microsoft.com/office/drawing/2014/main" id="{BD2FA21D-0BBE-4083-BED3-D2765D834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AD2C28-74E0-4D81-A0FC-CEBB7068E1A2}" type="slidenum">
              <a:rPr lang="en-US" altLang="en-US"/>
              <a:pPr/>
              <a:t>36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B68B86C-FBFA-48BD-9E7B-69573EC3BD5B}"/>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D0B20F3D-47A0-4636-9CC2-4C0B4EE16C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dirty="0">
              <a:solidFill>
                <a:srgbClr val="000000"/>
              </a:solidFill>
              <a:latin typeface="Calibri" panose="020F0502020204030204" pitchFamily="34" charset="0"/>
            </a:endParaRPr>
          </a:p>
          <a:p>
            <a:r>
              <a:rPr lang="en-US" altLang="en-US" sz="1800" dirty="0">
                <a:solidFill>
                  <a:srgbClr val="000000"/>
                </a:solidFill>
                <a:latin typeface="Calibri" panose="020F0502020204030204" pitchFamily="34" charset="0"/>
              </a:rPr>
              <a:t>Mortality benefit (6% vs 17% at 3 months post-hospitalization)</a:t>
            </a:r>
          </a:p>
          <a:p>
            <a:endParaRPr lang="en-US" altLang="en-US" sz="1800" dirty="0">
              <a:latin typeface="AdvOT1ef757c0"/>
            </a:endParaRPr>
          </a:p>
          <a:p>
            <a:r>
              <a:rPr lang="en-US" altLang="en-US" sz="1800" dirty="0">
                <a:latin typeface="AdvOT1ef757c0"/>
              </a:rPr>
              <a:t>No RCTs have addressed this question, but</a:t>
            </a:r>
          </a:p>
          <a:p>
            <a:r>
              <a:rPr lang="en-US" altLang="en-US" sz="1800" dirty="0">
                <a:latin typeface="AdvOT1ef757c0"/>
              </a:rPr>
              <a:t>one observational study reported a</a:t>
            </a:r>
          </a:p>
          <a:p>
            <a:r>
              <a:rPr lang="en-US" altLang="en-US" sz="1800" dirty="0">
                <a:latin typeface="AdvOT1ef757c0"/>
              </a:rPr>
              <a:t>mortality of 23% at 18 months in patients</a:t>
            </a:r>
          </a:p>
          <a:p>
            <a:r>
              <a:rPr lang="en-US" altLang="en-US" sz="1800" dirty="0">
                <a:latin typeface="AdvOT1ef757c0"/>
              </a:rPr>
              <a:t>discharged from the hospital without PAP</a:t>
            </a:r>
          </a:p>
          <a:p>
            <a:r>
              <a:rPr lang="en-US" altLang="en-US" sz="1800" dirty="0">
                <a:latin typeface="AdvOT1ef757c0"/>
              </a:rPr>
              <a:t>(23). In contrast, in another observational</a:t>
            </a:r>
          </a:p>
          <a:p>
            <a:r>
              <a:rPr lang="en-US" altLang="en-US" sz="1800" dirty="0">
                <a:latin typeface="AdvOT1ef757c0"/>
              </a:rPr>
              <a:t>study in which all patients were</a:t>
            </a:r>
          </a:p>
          <a:p>
            <a:r>
              <a:rPr lang="en-US" altLang="en-US" sz="1800" dirty="0">
                <a:latin typeface="AdvOT1ef757c0"/>
              </a:rPr>
              <a:t>discharged on NIV, the 2-year mortality</a:t>
            </a:r>
          </a:p>
          <a:p>
            <a:r>
              <a:rPr lang="en-US" altLang="en-US" sz="1800" dirty="0">
                <a:latin typeface="AdvOT1ef757c0"/>
              </a:rPr>
              <a:t>rate was 8% (24).</a:t>
            </a:r>
            <a:endParaRPr lang="en-US" altLang="en-US" dirty="0">
              <a:latin typeface="Arial" panose="020B0604020202020204" pitchFamily="34" charset="0"/>
            </a:endParaRPr>
          </a:p>
        </p:txBody>
      </p:sp>
      <p:sp>
        <p:nvSpPr>
          <p:cNvPr id="44036" name="Slide Number Placeholder 3">
            <a:extLst>
              <a:ext uri="{FF2B5EF4-FFF2-40B4-BE49-F238E27FC236}">
                <a16:creationId xmlns:a16="http://schemas.microsoft.com/office/drawing/2014/main" id="{3E4BFDA7-52C6-470D-BB97-F7CA0FAAC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8C90EE-652F-4E9F-AB3C-1D6EA602F036}" type="slidenum">
              <a:rPr lang="en-US" altLang="en-US"/>
              <a:pPr/>
              <a:t>40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7EA66E8-9A67-4A03-953D-E121C4355182}"/>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90ABD60D-77B6-42C3-B189-F678761EA6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Open Sans"/>
              </a:rPr>
              <a:t>Comparison of individual lung volumes in normal subjects versus subjects with neuromuscular disease (NMD). Normal: Baseline lung volumes for a 45-year-old man, weight 68 kg and height 175 cm. NMD: Reduced vital capacity from an increase in residual volume (RV) and to a lesser extent from a decrease in the total lung capacity. The functional residual capacity is preserved to slightly increased, but the expiratory reserve volume (ERV) is reduced. Supine with NMD: Decreased functional residual capacity and ERV, and reduced vital capacity and total lung capacity. Supine sleep with NMD: Functional residual capacity is further reduced, and there is a decrease in the tidal volume (TV). IRV = inspiratory reserve volume.</a:t>
            </a:r>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22A2B149-9BBC-434F-8DB0-8ED58E458D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FD6025-12C1-4B05-A6C3-7E353144E66C}" type="slidenum">
              <a:rPr lang="en-US" altLang="en-US"/>
              <a:pPr/>
              <a:t>43</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44</a:t>
            </a:fld>
            <a:endParaRPr lang="en-US"/>
          </a:p>
        </p:txBody>
      </p:sp>
    </p:spTree>
    <p:extLst>
      <p:ext uri="{BB962C8B-B14F-4D97-AF65-F5344CB8AC3E}">
        <p14:creationId xmlns:p14="http://schemas.microsoft.com/office/powerpoint/2010/main" val="41021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4759341-C931-4465-9F4D-50AC2BFF25D6}"/>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5CB7CDFE-8F1C-4E03-A0C3-A3F6E5ED1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Diaphragmatic events reflect hypopneas that</a:t>
            </a:r>
          </a:p>
          <a:p>
            <a:r>
              <a:rPr lang="en-US" altLang="en-US">
                <a:latin typeface="Arial" panose="020B0604020202020204" pitchFamily="34" charset="0"/>
              </a:rPr>
              <a:t>are neither obstructive nor central but rather due to</a:t>
            </a:r>
          </a:p>
          <a:p>
            <a:r>
              <a:rPr lang="en-US" altLang="en-US">
                <a:latin typeface="Arial" panose="020B0604020202020204" pitchFamily="34" charset="0"/>
              </a:rPr>
              <a:t>diaphragm weakness, and they are generally timed to</a:t>
            </a:r>
          </a:p>
          <a:p>
            <a:r>
              <a:rPr lang="en-US" altLang="en-US">
                <a:latin typeface="Arial" panose="020B0604020202020204" pitchFamily="34" charset="0"/>
              </a:rPr>
              <a:t>phasic REM sleep (ie, during bursts of eye movements)</a:t>
            </a:r>
          </a:p>
          <a:p>
            <a:r>
              <a:rPr lang="en-US" altLang="en-US">
                <a:latin typeface="Arial" panose="020B0604020202020204" pitchFamily="34" charset="0"/>
              </a:rPr>
              <a:t>(Fig 1). When REM atonia is compounded by</a:t>
            </a:r>
          </a:p>
          <a:p>
            <a:r>
              <a:rPr lang="en-US" altLang="en-US">
                <a:latin typeface="Arial" panose="020B0604020202020204" pitchFamily="34" charset="0"/>
              </a:rPr>
              <a:t>diaphragm dysfunction, there may be a complete loss of</a:t>
            </a:r>
          </a:p>
          <a:p>
            <a:r>
              <a:rPr lang="en-US" altLang="en-US">
                <a:latin typeface="Arial" panose="020B0604020202020204" pitchFamily="34" charset="0"/>
              </a:rPr>
              <a:t>excursion of both chest and abdominal signals on</a:t>
            </a:r>
          </a:p>
          <a:p>
            <a:r>
              <a:rPr lang="en-US" altLang="en-US">
                <a:latin typeface="Arial" panose="020B0604020202020204" pitchFamily="34" charset="0"/>
              </a:rPr>
              <a:t>polysomnography, appearing as pseudo-central events.</a:t>
            </a:r>
          </a:p>
          <a:p>
            <a:endParaRPr lang="en-US" altLang="en-US">
              <a:latin typeface="Arial" panose="020B0604020202020204" pitchFamily="34" charset="0"/>
            </a:endParaRPr>
          </a:p>
          <a:p>
            <a:r>
              <a:rPr lang="en-US" altLang="en-US">
                <a:latin typeface="Arial" panose="020B0604020202020204" pitchFamily="34" charset="0"/>
              </a:rPr>
              <a:t>Suppression of airflow, chest and abdominal movement during tonic and phasic rapid eye movement (REM). Phasic REM is identified by the burst of rapid eye movements, and indicated by a bar. The consequent reduction in the arterial oxygen saturation (Sa,O2) is indicated by the arrow.</a:t>
            </a:r>
          </a:p>
        </p:txBody>
      </p:sp>
      <p:sp>
        <p:nvSpPr>
          <p:cNvPr id="55300" name="Slide Number Placeholder 3">
            <a:extLst>
              <a:ext uri="{FF2B5EF4-FFF2-40B4-BE49-F238E27FC236}">
                <a16:creationId xmlns:a16="http://schemas.microsoft.com/office/drawing/2014/main" id="{1F7D325A-04F0-48FD-B124-99D9B9A62B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5A04C61-7370-46BB-84AE-6CBE120A46F5}" type="slidenum">
              <a:rPr lang="en-US" altLang="en-US"/>
              <a:pPr/>
              <a:t>46</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D0A6F87-92C8-43F1-9D73-89FA1FE9C83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ABFB34D5-3CF2-4DAD-B635-9B92484738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solidFill>
                  <a:srgbClr val="000000"/>
                </a:solidFill>
                <a:latin typeface="AdvOT1ef757c0"/>
              </a:rPr>
              <a:t>The only randomized controlled trial (RCT) of noninvasive</a:t>
            </a:r>
          </a:p>
          <a:p>
            <a:r>
              <a:rPr lang="en-US" altLang="en-US" sz="1800" dirty="0">
                <a:solidFill>
                  <a:srgbClr val="000000"/>
                </a:solidFill>
                <a:latin typeface="AdvOT1ef757c0"/>
              </a:rPr>
              <a:t>ventilation (NIV) with survival as a primary outcome was</a:t>
            </a:r>
          </a:p>
          <a:p>
            <a:r>
              <a:rPr lang="en-US" altLang="en-US" sz="1800" dirty="0">
                <a:solidFill>
                  <a:srgbClr val="000000"/>
                </a:solidFill>
                <a:latin typeface="AdvOT1ef757c0"/>
              </a:rPr>
              <a:t>published by Bourke et al in 2006.</a:t>
            </a:r>
            <a:r>
              <a:rPr lang="en-US" altLang="en-US" sz="1800" dirty="0">
                <a:solidFill>
                  <a:srgbClr val="000081"/>
                </a:solidFill>
                <a:latin typeface="AdvOT1ef757c0"/>
              </a:rPr>
              <a:t>19 </a:t>
            </a:r>
            <a:r>
              <a:rPr lang="en-US" altLang="en-US" sz="1800" dirty="0">
                <a:solidFill>
                  <a:srgbClr val="000000"/>
                </a:solidFill>
                <a:latin typeface="AdvOT1ef757c0"/>
              </a:rPr>
              <a:t>They screened 121</a:t>
            </a:r>
          </a:p>
          <a:p>
            <a:r>
              <a:rPr lang="en-US" altLang="en-US" sz="1800" dirty="0">
                <a:solidFill>
                  <a:srgbClr val="000000"/>
                </a:solidFill>
                <a:latin typeface="AdvOT1ef757c0"/>
              </a:rPr>
              <a:t>patients and ultimately recruited 92 patients to be followed</a:t>
            </a:r>
          </a:p>
          <a:p>
            <a:r>
              <a:rPr lang="en-US" altLang="en-US" sz="1800" dirty="0">
                <a:solidFill>
                  <a:srgbClr val="000000"/>
                </a:solidFill>
                <a:latin typeface="AdvOT1ef757c0"/>
              </a:rPr>
              <a:t>every two months until randomization, which occurred if</a:t>
            </a:r>
          </a:p>
          <a:p>
            <a:r>
              <a:rPr lang="en-US" altLang="en-US" sz="1800" dirty="0">
                <a:solidFill>
                  <a:srgbClr val="000000"/>
                </a:solidFill>
                <a:latin typeface="AdvOT1ef757c0"/>
              </a:rPr>
              <a:t>they met one or both of the pre-defined criteria: orthopnea</a:t>
            </a:r>
          </a:p>
          <a:p>
            <a:r>
              <a:rPr lang="en-US" altLang="en-US" sz="1800" dirty="0">
                <a:solidFill>
                  <a:srgbClr val="000000"/>
                </a:solidFill>
                <a:latin typeface="AdvOT1ef757c0"/>
              </a:rPr>
              <a:t>with Peak inspiratory pressure (</a:t>
            </a:r>
            <a:r>
              <a:rPr lang="en-US" altLang="en-US" sz="1800" dirty="0" err="1">
                <a:solidFill>
                  <a:srgbClr val="000000"/>
                </a:solidFill>
                <a:latin typeface="AdvOT1ef757c0"/>
              </a:rPr>
              <a:t>PImax</a:t>
            </a:r>
            <a:r>
              <a:rPr lang="en-US" altLang="en-US" sz="1800" dirty="0">
                <a:solidFill>
                  <a:srgbClr val="000000"/>
                </a:solidFill>
                <a:latin typeface="AdvOT1ef757c0"/>
              </a:rPr>
              <a:t>) less than 60% predicted</a:t>
            </a:r>
          </a:p>
          <a:p>
            <a:r>
              <a:rPr lang="en-US" altLang="en-US" sz="1800" dirty="0">
                <a:solidFill>
                  <a:srgbClr val="000000"/>
                </a:solidFill>
                <a:latin typeface="AdvOT1ef757c0"/>
              </a:rPr>
              <a:t>or symptomatic daytime hypercapnia. Ultimately, 41</a:t>
            </a:r>
          </a:p>
          <a:p>
            <a:r>
              <a:rPr lang="en-US" altLang="en-US" sz="1800" dirty="0">
                <a:solidFill>
                  <a:srgbClr val="000000"/>
                </a:solidFill>
                <a:latin typeface="AdvOT1ef757c0"/>
              </a:rPr>
              <a:t>were randomized and the data analyzed for all patients and</a:t>
            </a:r>
          </a:p>
          <a:p>
            <a:r>
              <a:rPr lang="en-US" altLang="en-US" sz="1800" dirty="0">
                <a:solidFill>
                  <a:srgbClr val="000000"/>
                </a:solidFill>
                <a:latin typeface="AdvOT1ef757c0"/>
              </a:rPr>
              <a:t>also subdivided into </a:t>
            </a:r>
            <a:r>
              <a:rPr lang="en-US" altLang="en-US" sz="1800" dirty="0">
                <a:solidFill>
                  <a:srgbClr val="000000"/>
                </a:solidFill>
                <a:latin typeface="AdvOT1ef757c0+20"/>
              </a:rPr>
              <a:t>“</a:t>
            </a:r>
            <a:r>
              <a:rPr lang="en-US" altLang="en-US" sz="1800" dirty="0">
                <a:solidFill>
                  <a:srgbClr val="000000"/>
                </a:solidFill>
                <a:latin typeface="AdvOT1ef757c0"/>
              </a:rPr>
              <a:t>better</a:t>
            </a:r>
            <a:r>
              <a:rPr lang="en-US" altLang="en-US" sz="1800" dirty="0">
                <a:solidFill>
                  <a:srgbClr val="000000"/>
                </a:solidFill>
                <a:latin typeface="AdvOT1ef757c0+20"/>
              </a:rPr>
              <a:t>” </a:t>
            </a:r>
            <a:r>
              <a:rPr lang="en-US" altLang="en-US" sz="1800" dirty="0">
                <a:solidFill>
                  <a:srgbClr val="000000"/>
                </a:solidFill>
                <a:latin typeface="AdvOT1ef757c0"/>
              </a:rPr>
              <a:t>or </a:t>
            </a:r>
            <a:r>
              <a:rPr lang="en-US" altLang="en-US" sz="1800" dirty="0">
                <a:solidFill>
                  <a:srgbClr val="000000"/>
                </a:solidFill>
                <a:latin typeface="AdvOT1ef757c0+20"/>
              </a:rPr>
              <a:t>“</a:t>
            </a:r>
            <a:r>
              <a:rPr lang="en-US" altLang="en-US" sz="1800" dirty="0">
                <a:solidFill>
                  <a:srgbClr val="000000"/>
                </a:solidFill>
                <a:latin typeface="AdvOT1ef757c0"/>
              </a:rPr>
              <a:t>poor</a:t>
            </a:r>
            <a:r>
              <a:rPr lang="en-US" altLang="en-US" sz="1800" dirty="0">
                <a:solidFill>
                  <a:srgbClr val="000000"/>
                </a:solidFill>
                <a:latin typeface="AdvOT1ef757c0+20"/>
              </a:rPr>
              <a:t>” </a:t>
            </a:r>
            <a:r>
              <a:rPr lang="en-US" altLang="en-US" sz="1800" dirty="0">
                <a:solidFill>
                  <a:srgbClr val="000000"/>
                </a:solidFill>
                <a:latin typeface="AdvOT1ef757c0"/>
              </a:rPr>
              <a:t>bulbar function. All</a:t>
            </a:r>
          </a:p>
          <a:p>
            <a:r>
              <a:rPr lang="en-US" altLang="en-US" sz="1800" dirty="0">
                <a:solidFill>
                  <a:srgbClr val="000000"/>
                </a:solidFill>
                <a:latin typeface="AdvOT1ef757c0"/>
              </a:rPr>
              <a:t>patients using NIV showed a modest survival advantage from</a:t>
            </a:r>
          </a:p>
          <a:p>
            <a:r>
              <a:rPr lang="en-US" altLang="en-US" sz="1800" dirty="0">
                <a:solidFill>
                  <a:srgbClr val="000000"/>
                </a:solidFill>
                <a:latin typeface="AdvOT1ef757c0"/>
              </a:rPr>
              <a:t>randomization to death over those patients randomized to</a:t>
            </a:r>
          </a:p>
          <a:p>
            <a:r>
              <a:rPr lang="en-US" altLang="en-US" sz="1800" dirty="0">
                <a:solidFill>
                  <a:srgbClr val="000000"/>
                </a:solidFill>
                <a:latin typeface="AdvOT1ef757c0"/>
              </a:rPr>
              <a:t>standard care excluding NIV: 219 (range 75</a:t>
            </a:r>
            <a:r>
              <a:rPr lang="en-US" altLang="en-US" sz="1800" dirty="0">
                <a:solidFill>
                  <a:srgbClr val="000000"/>
                </a:solidFill>
                <a:latin typeface="AdvOT1ef757c0+20"/>
              </a:rPr>
              <a:t>–</a:t>
            </a:r>
            <a:r>
              <a:rPr lang="en-US" altLang="en-US" sz="1800" dirty="0">
                <a:solidFill>
                  <a:srgbClr val="000000"/>
                </a:solidFill>
                <a:latin typeface="AdvOT1ef757c0"/>
              </a:rPr>
              <a:t>1382) days vs</a:t>
            </a:r>
          </a:p>
          <a:p>
            <a:r>
              <a:rPr lang="en-US" altLang="en-US" sz="1800" dirty="0">
                <a:solidFill>
                  <a:srgbClr val="000000"/>
                </a:solidFill>
                <a:latin typeface="AdvOT1ef757c0"/>
              </a:rPr>
              <a:t>171 (1</a:t>
            </a:r>
            <a:r>
              <a:rPr lang="en-US" altLang="en-US" sz="1800" dirty="0">
                <a:solidFill>
                  <a:srgbClr val="000000"/>
                </a:solidFill>
                <a:latin typeface="AdvOT1ef757c0+20"/>
              </a:rPr>
              <a:t>–</a:t>
            </a:r>
            <a:r>
              <a:rPr lang="en-US" altLang="en-US" sz="1800" dirty="0">
                <a:solidFill>
                  <a:srgbClr val="000000"/>
                </a:solidFill>
                <a:latin typeface="AdvOT1ef757c0"/>
              </a:rPr>
              <a:t>878) days. The subgroup with </a:t>
            </a:r>
            <a:r>
              <a:rPr lang="en-US" altLang="en-US" sz="1800" dirty="0">
                <a:solidFill>
                  <a:srgbClr val="000000"/>
                </a:solidFill>
                <a:latin typeface="AdvOT1ef757c0+20"/>
              </a:rPr>
              <a:t>“</a:t>
            </a:r>
            <a:r>
              <a:rPr lang="en-US" altLang="en-US" sz="1800" dirty="0">
                <a:solidFill>
                  <a:srgbClr val="000000"/>
                </a:solidFill>
                <a:latin typeface="AdvOT1ef757c0"/>
              </a:rPr>
              <a:t>better</a:t>
            </a:r>
            <a:r>
              <a:rPr lang="en-US" altLang="en-US" sz="1800" dirty="0">
                <a:solidFill>
                  <a:srgbClr val="000000"/>
                </a:solidFill>
                <a:latin typeface="AdvOT1ef757c0+20"/>
              </a:rPr>
              <a:t>” </a:t>
            </a:r>
            <a:r>
              <a:rPr lang="en-US" altLang="en-US" sz="1800" dirty="0">
                <a:solidFill>
                  <a:srgbClr val="000000"/>
                </a:solidFill>
                <a:latin typeface="AdvOT1ef757c0"/>
              </a:rPr>
              <a:t>bulbar function</a:t>
            </a:r>
          </a:p>
          <a:p>
            <a:r>
              <a:rPr lang="en-US" altLang="en-US" sz="1800" dirty="0">
                <a:solidFill>
                  <a:srgbClr val="000000"/>
                </a:solidFill>
                <a:latin typeface="AdvOT1ef757c0"/>
              </a:rPr>
              <a:t>showed a much larger survival advantage with NIV compared</a:t>
            </a:r>
          </a:p>
          <a:p>
            <a:r>
              <a:rPr lang="en-US" altLang="en-US" sz="1800" dirty="0">
                <a:solidFill>
                  <a:srgbClr val="000000"/>
                </a:solidFill>
                <a:latin typeface="AdvOT1ef757c0"/>
              </a:rPr>
              <a:t>to controls: 216 (range 94</a:t>
            </a:r>
            <a:r>
              <a:rPr lang="en-US" altLang="en-US" sz="1800" dirty="0">
                <a:solidFill>
                  <a:srgbClr val="000000"/>
                </a:solidFill>
                <a:latin typeface="AdvOT1ef757c0+20"/>
              </a:rPr>
              <a:t>–</a:t>
            </a:r>
            <a:r>
              <a:rPr lang="en-US" altLang="en-US" sz="1800" dirty="0">
                <a:solidFill>
                  <a:srgbClr val="000000"/>
                </a:solidFill>
                <a:latin typeface="AdvOT1ef757c0"/>
              </a:rPr>
              <a:t>681) days vs. 11 (1</a:t>
            </a:r>
            <a:r>
              <a:rPr lang="en-US" altLang="en-US" sz="1800" dirty="0">
                <a:solidFill>
                  <a:srgbClr val="000000"/>
                </a:solidFill>
                <a:latin typeface="AdvOT1ef757c0+20"/>
              </a:rPr>
              <a:t>–</a:t>
            </a:r>
            <a:r>
              <a:rPr lang="en-US" altLang="en-US" sz="1800" dirty="0">
                <a:solidFill>
                  <a:srgbClr val="000000"/>
                </a:solidFill>
                <a:latin typeface="AdvOT1ef757c0"/>
              </a:rPr>
              <a:t>283) days.</a:t>
            </a:r>
          </a:p>
          <a:p>
            <a:r>
              <a:rPr lang="en-US" altLang="en-US" sz="1800" dirty="0">
                <a:solidFill>
                  <a:srgbClr val="000000"/>
                </a:solidFill>
                <a:latin typeface="AdvOT1ef757c0"/>
              </a:rPr>
              <a:t>There were six deaths of nine patients in the control group</a:t>
            </a:r>
          </a:p>
          <a:p>
            <a:r>
              <a:rPr lang="en-US" altLang="en-US" sz="1800" dirty="0">
                <a:solidFill>
                  <a:srgbClr val="000000"/>
                </a:solidFill>
                <a:latin typeface="AdvOT1ef757c0"/>
              </a:rPr>
              <a:t>with better bulbar function within two weeks of enrollment.</a:t>
            </a:r>
          </a:p>
          <a:p>
            <a:r>
              <a:rPr lang="en-US" altLang="en-US" sz="1800" dirty="0">
                <a:solidFill>
                  <a:srgbClr val="000000"/>
                </a:solidFill>
                <a:latin typeface="AdvOT1ef757c0"/>
              </a:rPr>
              <a:t>Five of the six had severe respiratory muscle weakness at</a:t>
            </a:r>
          </a:p>
          <a:p>
            <a:r>
              <a:rPr lang="en-US" altLang="en-US" sz="1800" dirty="0">
                <a:solidFill>
                  <a:srgbClr val="000000"/>
                </a:solidFill>
                <a:latin typeface="AdvOT1ef757c0"/>
              </a:rPr>
              <a:t>enrollment. The </a:t>
            </a:r>
            <a:r>
              <a:rPr lang="en-US" altLang="en-US" sz="1800" dirty="0">
                <a:solidFill>
                  <a:srgbClr val="000000"/>
                </a:solidFill>
                <a:latin typeface="AdvOT1ef757c0+20"/>
              </a:rPr>
              <a:t>“</a:t>
            </a:r>
            <a:r>
              <a:rPr lang="en-US" altLang="en-US" sz="1800" dirty="0">
                <a:solidFill>
                  <a:srgbClr val="000000"/>
                </a:solidFill>
                <a:latin typeface="AdvOT1ef757c0"/>
              </a:rPr>
              <a:t>poor</a:t>
            </a:r>
            <a:r>
              <a:rPr lang="en-US" altLang="en-US" sz="1800" dirty="0">
                <a:solidFill>
                  <a:srgbClr val="000000"/>
                </a:solidFill>
                <a:latin typeface="AdvOT1ef757c0+20"/>
              </a:rPr>
              <a:t>” </a:t>
            </a:r>
            <a:r>
              <a:rPr lang="en-US" altLang="en-US" sz="1800" dirty="0">
                <a:solidFill>
                  <a:srgbClr val="000000"/>
                </a:solidFill>
                <a:latin typeface="AdvOT1ef757c0"/>
              </a:rPr>
              <a:t>bulbar function group showed</a:t>
            </a:r>
          </a:p>
          <a:p>
            <a:r>
              <a:rPr lang="en-US" altLang="en-US" sz="1800" dirty="0">
                <a:solidFill>
                  <a:srgbClr val="000000"/>
                </a:solidFill>
                <a:latin typeface="AdvOT1ef757c0"/>
              </a:rPr>
              <a:t>improvement in health-related quality of life (</a:t>
            </a:r>
            <a:r>
              <a:rPr lang="en-US" altLang="en-US" sz="1800" dirty="0" err="1">
                <a:solidFill>
                  <a:srgbClr val="000000"/>
                </a:solidFill>
                <a:latin typeface="AdvOT1ef757c0"/>
              </a:rPr>
              <a:t>HRQoL</a:t>
            </a:r>
            <a:r>
              <a:rPr lang="en-US" altLang="en-US" sz="1800" dirty="0">
                <a:solidFill>
                  <a:srgbClr val="000000"/>
                </a:solidFill>
                <a:latin typeface="AdvOT1ef757c0"/>
              </a:rPr>
              <a:t>) if</a:t>
            </a:r>
          </a:p>
          <a:p>
            <a:r>
              <a:rPr lang="en-US" altLang="en-US" sz="1800" dirty="0">
                <a:solidFill>
                  <a:srgbClr val="000000"/>
                </a:solidFill>
                <a:latin typeface="AdvOT1ef757c0"/>
              </a:rPr>
              <a:t>receiving NIV, but no survival benefit: 222 (range 75</a:t>
            </a:r>
            <a:r>
              <a:rPr lang="en-US" altLang="en-US" sz="1800" dirty="0">
                <a:solidFill>
                  <a:srgbClr val="000000"/>
                </a:solidFill>
                <a:latin typeface="AdvOT1ef757c0+20"/>
              </a:rPr>
              <a:t>–</a:t>
            </a:r>
            <a:r>
              <a:rPr lang="en-US" altLang="en-US" sz="1800" dirty="0">
                <a:solidFill>
                  <a:srgbClr val="000000"/>
                </a:solidFill>
                <a:latin typeface="AdvOT1ef757c0"/>
              </a:rPr>
              <a:t>1382)</a:t>
            </a:r>
          </a:p>
          <a:p>
            <a:r>
              <a:rPr lang="en-US" altLang="en-US" sz="1800" dirty="0">
                <a:solidFill>
                  <a:srgbClr val="000000"/>
                </a:solidFill>
                <a:latin typeface="AdvOT1ef757c0"/>
              </a:rPr>
              <a:t>days vs 261 (6</a:t>
            </a:r>
            <a:r>
              <a:rPr lang="en-US" altLang="en-US" sz="1800" dirty="0">
                <a:solidFill>
                  <a:srgbClr val="000000"/>
                </a:solidFill>
                <a:latin typeface="AdvOT1ef757c0+20"/>
              </a:rPr>
              <a:t>–</a:t>
            </a:r>
            <a:r>
              <a:rPr lang="en-US" altLang="en-US" sz="1800" dirty="0">
                <a:solidFill>
                  <a:srgbClr val="000000"/>
                </a:solidFill>
                <a:latin typeface="AdvOT1ef757c0"/>
              </a:rPr>
              <a:t>878) days. The mean duration of daily use in</a:t>
            </a:r>
          </a:p>
          <a:p>
            <a:r>
              <a:rPr lang="en-US" altLang="en-US" sz="1800" dirty="0">
                <a:solidFill>
                  <a:srgbClr val="000000"/>
                </a:solidFill>
                <a:latin typeface="AdvOT1ef757c0"/>
              </a:rPr>
              <a:t>this group, however, was less than four hours. In addition,</a:t>
            </a:r>
          </a:p>
          <a:p>
            <a:r>
              <a:rPr lang="en-US" altLang="en-US" sz="1800" dirty="0">
                <a:solidFill>
                  <a:srgbClr val="000000"/>
                </a:solidFill>
                <a:latin typeface="AdvOT1ef757c0"/>
              </a:rPr>
              <a:t>the numbers were small and not powered to show survival</a:t>
            </a:r>
          </a:p>
          <a:p>
            <a:r>
              <a:rPr lang="en-US" altLang="en-US" sz="1800" dirty="0">
                <a:solidFill>
                  <a:srgbClr val="000000"/>
                </a:solidFill>
                <a:latin typeface="AdvOT1ef757c0"/>
              </a:rPr>
              <a:t>benefit in the subgroup with poor bulbar function.</a:t>
            </a:r>
          </a:p>
          <a:p>
            <a:endParaRPr lang="en-US" altLang="en-US"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6C4A3FAA-45AA-4E4E-A8A0-DA7A5EA8E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FA8BEE-EE85-4A26-BB45-C916E7BB0BFD}" type="slidenum">
              <a:rPr lang="en-US" altLang="en-US"/>
              <a:pPr/>
              <a:t>47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1" i="0" u="none" strike="noStrike" baseline="0" dirty="0">
                <a:solidFill>
                  <a:srgbClr val="000000"/>
                </a:solidFill>
                <a:latin typeface="Arial" panose="020B0604020202020204" pitchFamily="34" charset="0"/>
              </a:rPr>
              <a:t>Assessment &amp; Plan:</a:t>
            </a:r>
            <a:r>
              <a:rPr lang="en-US" sz="1800" b="0" i="0" u="none" strike="noStrike" baseline="0" dirty="0">
                <a:solidFill>
                  <a:srgbClr val="000000"/>
                </a:solidFill>
                <a:latin typeface="Arial" panose="020B0604020202020204" pitchFamily="34" charset="0"/>
                <a:cs typeface="Arial" panose="020B0604020202020204" pitchFamily="34" charset="0"/>
              </a:rPr>
              <a:t>‎‎‎ 43yo woman w/ hereditary myopathy 2/2 titin mutation (exon 291, c.[87430T&gt; C] p.Cys29144Arg) c/b restrictive lung disease who presents for inpatient follow-up evaluation of dyspnea and chest tightness. Her history of intermittent, self-limited dyspnea stimulated by identifiable triggers is most c/w undiagnosed asthma. In fact, her PFTs do reveal severe obstruction w/ an FEV1 of 43% of predicted. This is further substantiated by her FH of asthma and personal history of atopy. DDx of less likely causes include EGPA (unlikely w/ normal Eos), COPD (unlikely as non-smoker), CHF (not volume overloaded, TTE </a:t>
            </a:r>
            <a:r>
              <a:rPr lang="en-US" sz="1800" b="0" i="0" u="none" strike="noStrike" baseline="0" dirty="0" err="1">
                <a:solidFill>
                  <a:srgbClr val="000000"/>
                </a:solidFill>
                <a:latin typeface="Arial" panose="020B0604020202020204" pitchFamily="34" charset="0"/>
                <a:cs typeface="Arial" panose="020B0604020202020204" pitchFamily="34" charset="0"/>
              </a:rPr>
              <a:t>wnl</a:t>
            </a:r>
            <a:r>
              <a:rPr lang="en-US" sz="1800" b="0" i="0" u="none" strike="noStrike" baseline="0" dirty="0">
                <a:solidFill>
                  <a:srgbClr val="000000"/>
                </a:solidFill>
                <a:latin typeface="Arial" panose="020B0604020202020204" pitchFamily="34" charset="0"/>
                <a:cs typeface="Arial" panose="020B0604020202020204" pitchFamily="34" charset="0"/>
              </a:rPr>
              <a:t>), or endobronchial pathology. Given her history of </a:t>
            </a:r>
            <a:r>
              <a:rPr lang="en-US" sz="1800" b="0" i="0" u="none" strike="noStrike" baseline="0" dirty="0" err="1">
                <a:solidFill>
                  <a:srgbClr val="000000"/>
                </a:solidFill>
                <a:latin typeface="Arial" panose="020B0604020202020204" pitchFamily="34" charset="0"/>
                <a:cs typeface="Arial" panose="020B0604020202020204" pitchFamily="34" charset="0"/>
              </a:rPr>
              <a:t>titinopathy</a:t>
            </a:r>
            <a:r>
              <a:rPr lang="en-US" sz="1800" b="0" i="0" u="none" strike="noStrike" baseline="0" dirty="0">
                <a:solidFill>
                  <a:srgbClr val="000000"/>
                </a:solidFill>
                <a:latin typeface="Arial" panose="020B0604020202020204" pitchFamily="34" charset="0"/>
                <a:cs typeface="Arial" panose="020B0604020202020204" pitchFamily="34" charset="0"/>
              </a:rPr>
              <a:t>, however, an important consideration is cardiac ischemia. She is being followed by Dr. Coggins of Cardiology (cc'd here) and is being evaluated for arrhythmia as well as for ischemia via a stress test. Will defer further cardiac evaluation to him. Given the severity of her symptoms (1-2 nighttime awakenings/week and daily symptoms), will start w/ an ICS/LABA combination and SABA prn.</a:t>
            </a:r>
          </a:p>
          <a:p>
            <a:pPr algn="l" rtl="0"/>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rtl="0"/>
            <a:r>
              <a:rPr lang="en-US" sz="1800" b="0" i="0" u="none" strike="noStrike" baseline="0" dirty="0">
                <a:latin typeface="Arial" panose="020B0604020202020204" pitchFamily="34" charset="0"/>
                <a:cs typeface="Arial" panose="020B0604020202020204" pitchFamily="34" charset="0"/>
              </a:rPr>
              <a:t>Regarding her neuromuscular weakness, her PFTs do reveal profound </a:t>
            </a:r>
            <a:r>
              <a:rPr lang="en-US" sz="1800" b="0" i="0" u="none" strike="noStrike" baseline="0" dirty="0" err="1">
                <a:latin typeface="Arial" panose="020B0604020202020204" pitchFamily="34" charset="0"/>
                <a:cs typeface="Arial" panose="020B0604020202020204" pitchFamily="34" charset="0"/>
              </a:rPr>
              <a:t>diagphragmatic</a:t>
            </a:r>
            <a:r>
              <a:rPr lang="en-US" sz="1800" b="0" i="0" u="none" strike="noStrike" baseline="0" dirty="0">
                <a:latin typeface="Arial" panose="020B0604020202020204" pitchFamily="34" charset="0"/>
                <a:cs typeface="Arial" panose="020B0604020202020204" pitchFamily="34" charset="0"/>
              </a:rPr>
              <a:t> weakness with decreased MIP and significant decreases in FEV1 and FVC when supine. This study, however, is confounded by the fact that she was complaining of abdominal pain at the time and admitted that she did not give her full effort. Regardless, she has a known NMS, and a restrictive ventilatory deficit. At this time, however, she does not qualify for nocturnal NIPPV given that her AM ABG did not reveal respiratory acidosis nor did she desaturate during o/n oximetry in the hospital. Furthermore, a recent sleep study (scanned into "Media") revealed an AHI &lt; 5, arguing against OSA or central apnea. The plan moving forward, therefore, will be to monitor for progression q6months with full PFTs and follow-up examination.</a:t>
            </a:r>
            <a:endParaRPr lang="en-US" sz="1800" b="0" i="0" u="none" strike="noStrike" baseline="0"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5</a:t>
            </a:fld>
            <a:endParaRPr lang="en-US"/>
          </a:p>
        </p:txBody>
      </p:sp>
    </p:spTree>
    <p:extLst>
      <p:ext uri="{BB962C8B-B14F-4D97-AF65-F5344CB8AC3E}">
        <p14:creationId xmlns:p14="http://schemas.microsoft.com/office/powerpoint/2010/main" val="1339148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60A98C3-40F3-4C6A-B200-3F440C6F3081}"/>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99E146D7-B69E-4D9F-AB51-C69DB5738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212121"/>
                </a:solidFill>
                <a:latin typeface="BlinkMacSystemFont"/>
              </a:rPr>
              <a:t>In contrast with the only randomised controlled trial, NIV statistically significantly increased survival by 19 months in those with ALS-bulbar onset (Univariate HR=0.50 (0.36 to 0.70), multivariate HR=0.59 (0.41 to 0.83)). These data confirm that NIV improves survival in MND/ALS. The overall magnitude of benefit is 13 months and was largest in those with ALS-bulbar disease.</a:t>
            </a:r>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3D33AD6C-2BB0-43D6-8F76-A913F70A3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8AC7AD-816D-40A5-B04F-BA839B0E62F0}" type="slidenum">
              <a:rPr lang="en-US" altLang="en-US"/>
              <a:pPr/>
              <a:t>48</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482826D-DF29-4547-8A24-8797CBEB21DB}"/>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596806ED-ADBC-4140-8E49-739AAADB4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is a lack of consensus on whether and how to monitor gas exchange during initiation. Transcutaneous CO</a:t>
            </a:r>
            <a:r>
              <a:rPr lang="en-US" altLang="en-US" baseline="-25000" dirty="0">
                <a:latin typeface="Arial" panose="020B0604020202020204" pitchFamily="34" charset="0"/>
              </a:rPr>
              <a:t>2</a:t>
            </a:r>
            <a:r>
              <a:rPr lang="en-US" altLang="en-US" dirty="0">
                <a:latin typeface="Arial" panose="020B0604020202020204" pitchFamily="34" charset="0"/>
              </a:rPr>
              <a:t> monitoring systems with oximetry may be helpful if available. End-tidal partial pressure of carbon dioxide (P</a:t>
            </a:r>
            <a:r>
              <a:rPr lang="en-US" altLang="en-US" baseline="-25000" dirty="0">
                <a:latin typeface="Arial" panose="020B0604020202020204" pitchFamily="34" charset="0"/>
              </a:rPr>
              <a:t>ET</a:t>
            </a:r>
            <a:r>
              <a:rPr lang="en-US" altLang="en-US" dirty="0">
                <a:latin typeface="Arial" panose="020B0604020202020204" pitchFamily="34" charset="0"/>
              </a:rPr>
              <a:t>CO</a:t>
            </a:r>
            <a:r>
              <a:rPr lang="en-US" altLang="en-US" baseline="-25000" dirty="0">
                <a:latin typeface="Arial" panose="020B0604020202020204" pitchFamily="34" charset="0"/>
              </a:rPr>
              <a:t>2</a:t>
            </a:r>
            <a:r>
              <a:rPr lang="en-US" altLang="en-US" dirty="0">
                <a:latin typeface="Arial" panose="020B0604020202020204" pitchFamily="34" charset="0"/>
              </a:rPr>
              <a:t>) measurements via the mask are less reliable because of leaks and dilution of expired gas causing underestimation of actual PaCO</a:t>
            </a:r>
            <a:r>
              <a:rPr lang="en-US" altLang="en-US" baseline="-25000" dirty="0">
                <a:latin typeface="Arial" panose="020B0604020202020204" pitchFamily="34" charset="0"/>
              </a:rPr>
              <a:t>2</a:t>
            </a:r>
            <a:r>
              <a:rPr lang="en-US" altLang="en-US" dirty="0">
                <a:latin typeface="Arial" panose="020B0604020202020204" pitchFamily="34" charset="0"/>
              </a:rPr>
              <a:t>. Arterial blood gases are less often done but venous blood gases are obtained in some settings. Evidence is lacking on how to apply this information, but choosing settings to reduce PCO</a:t>
            </a:r>
            <a:r>
              <a:rPr lang="en-US" altLang="en-US" baseline="-25000" dirty="0">
                <a:latin typeface="Arial" panose="020B0604020202020204" pitchFamily="34" charset="0"/>
              </a:rPr>
              <a:t>2</a:t>
            </a:r>
            <a:r>
              <a:rPr lang="en-US" altLang="en-US" dirty="0">
                <a:latin typeface="Arial" panose="020B0604020202020204" pitchFamily="34" charset="0"/>
              </a:rPr>
              <a:t>, perhaps by 5 mmHg in hypercapnic patients may be helpful to assure augmentation of ventilation.  </a:t>
            </a:r>
          </a:p>
          <a:p>
            <a:r>
              <a:rPr lang="en-US" altLang="en-US" dirty="0">
                <a:latin typeface="Arial" panose="020B0604020202020204" pitchFamily="34" charset="0"/>
              </a:rPr>
              <a:t>Nasal masks can be problematic in bulbar patients, since ventilation air might escape due to incomplete closure of the mouth, especially at night during sleep. On the other hand, nasal masks are generally better tolerated and allow easier communication compared with full-face masks covering mouth and nose. Both types of mask can lead to facial pressure ulcers, which may limit their application, and necessitate the use of total full-face masks that cover the whole face but have the disadvantage of greater dead space and leakage.</a:t>
            </a:r>
          </a:p>
          <a:p>
            <a:r>
              <a:rPr lang="en-US" altLang="en-US" dirty="0">
                <a:latin typeface="Arial" panose="020B0604020202020204" pitchFamily="34" charset="0"/>
              </a:rPr>
              <a:t>In patients with functioning mouth muscles, daytime mouthpiece ventilation may be beneficial due to the reduced risk of facial pressure ulcers as well as enhanced speech and swallowing</a:t>
            </a:r>
          </a:p>
          <a:p>
            <a:pPr algn="l"/>
            <a:r>
              <a:rPr lang="en-US" sz="1800" b="0" i="0" u="none" strike="noStrike" baseline="0" dirty="0">
                <a:latin typeface="AdvOT1ef757c0"/>
              </a:rPr>
              <a:t>progression of disease (</a:t>
            </a:r>
            <a:r>
              <a:rPr lang="en-US" sz="1800" b="0" i="0" u="none" strike="noStrike" baseline="0" dirty="0" err="1">
                <a:latin typeface="AdvOT1ef757c0"/>
              </a:rPr>
              <a:t>eg</a:t>
            </a:r>
            <a:r>
              <a:rPr lang="en-US" sz="1800" b="0" i="0" u="none" strike="noStrike" baseline="0" dirty="0">
                <a:latin typeface="AdvOT1ef757c0"/>
              </a:rPr>
              <a:t>, percentage of breaths spontaneously triggered and cycled). Although NIV has the capability</a:t>
            </a:r>
          </a:p>
          <a:p>
            <a:pPr algn="l"/>
            <a:r>
              <a:rPr lang="en-US" sz="1800" b="0" i="0" u="none" strike="noStrike" baseline="0" dirty="0">
                <a:latin typeface="AdvOT1ef757c0"/>
              </a:rPr>
              <a:t>of meeting a desired targeted VT, whether this is</a:t>
            </a:r>
          </a:p>
          <a:p>
            <a:pPr algn="l"/>
            <a:r>
              <a:rPr lang="en-US" sz="1800" b="0" i="0" u="none" strike="noStrike" baseline="0" dirty="0">
                <a:latin typeface="AdvOT1ef757c0"/>
              </a:rPr>
              <a:t>appropriate for the patient</a:t>
            </a:r>
            <a:r>
              <a:rPr lang="en-US" sz="1800" b="0" i="0" u="none" strike="noStrike" baseline="0" dirty="0">
                <a:latin typeface="AdvOT1ef757c0+20"/>
              </a:rPr>
              <a:t>’</a:t>
            </a:r>
            <a:r>
              <a:rPr lang="en-US" sz="1800" b="0" i="0" u="none" strike="noStrike" baseline="0" dirty="0">
                <a:latin typeface="AdvOT1ef757c0"/>
              </a:rPr>
              <a:t>s ventilation needs will need</a:t>
            </a:r>
          </a:p>
          <a:p>
            <a:pPr algn="l"/>
            <a:r>
              <a:rPr lang="en-US" sz="1800" b="0" i="0" u="none" strike="noStrike" baseline="0" dirty="0">
                <a:latin typeface="AdvOT1ef757c0"/>
              </a:rPr>
              <a:t>to be assessed separately. A </a:t>
            </a:r>
            <a:r>
              <a:rPr lang="en-US" sz="1800" b="0" i="0" u="none" strike="noStrike" baseline="0" dirty="0">
                <a:latin typeface="AdvOT1ef757c0+fb"/>
              </a:rPr>
              <a:t>fi</a:t>
            </a:r>
            <a:r>
              <a:rPr lang="en-US" sz="1800" b="0" i="0" u="none" strike="noStrike" baseline="0" dirty="0">
                <a:latin typeface="AdvOT1ef757c0"/>
              </a:rPr>
              <a:t>nding of a rising total</a:t>
            </a:r>
          </a:p>
          <a:p>
            <a:pPr algn="l"/>
            <a:r>
              <a:rPr lang="en-US" sz="1800" b="0" i="0" u="none" strike="noStrike" baseline="0" dirty="0">
                <a:latin typeface="AdvOT1ef757c0"/>
              </a:rPr>
              <a:t>respiratory rate or an increasing assisted rapid shallow</a:t>
            </a:r>
          </a:p>
          <a:p>
            <a:pPr algn="l"/>
            <a:r>
              <a:rPr lang="en-US" sz="1800" b="0" i="0" u="none" strike="noStrike" baseline="0" dirty="0">
                <a:latin typeface="AdvOT1ef757c0"/>
              </a:rPr>
              <a:t>breathing index may suggest an ineffective level of</a:t>
            </a:r>
          </a:p>
          <a:p>
            <a:pPr algn="l"/>
            <a:r>
              <a:rPr lang="en-US" sz="1800" b="0" i="0" u="none" strike="noStrike" baseline="0" dirty="0">
                <a:latin typeface="AdvOT1ef757c0"/>
              </a:rPr>
              <a:t>respiratory support.</a:t>
            </a:r>
          </a:p>
          <a:p>
            <a:pPr algn="l"/>
            <a:r>
              <a:rPr lang="en-US" sz="1800" b="0" i="0" u="none" strike="noStrike" baseline="0" dirty="0">
                <a:latin typeface="AdvOT1ef757c0"/>
              </a:rPr>
              <a:t>As NMD is progressive, there comes a time at which</a:t>
            </a:r>
          </a:p>
          <a:p>
            <a:pPr algn="l"/>
            <a:r>
              <a:rPr lang="en-US" sz="1800" b="0" i="0" u="none" strike="noStrike" baseline="0" dirty="0">
                <a:latin typeface="AdvOT1ef757c0"/>
              </a:rPr>
              <a:t>nocturnal support is not enough, and patients will</a:t>
            </a:r>
          </a:p>
          <a:p>
            <a:pPr algn="l"/>
            <a:r>
              <a:rPr lang="en-US" sz="1800" b="0" i="0" u="none" strike="noStrike" baseline="0" dirty="0">
                <a:latin typeface="AdvOT1ef757c0"/>
              </a:rPr>
              <a:t>require daytime ventilation support. A home mechanical</a:t>
            </a:r>
          </a:p>
          <a:p>
            <a:pPr algn="l"/>
            <a:r>
              <a:rPr lang="en-US" sz="1800" b="0" i="0" u="none" strike="noStrike" baseline="0" dirty="0">
                <a:latin typeface="AdvOT1ef757c0"/>
              </a:rPr>
              <a:t>ventilator with internal battery and portability can be</a:t>
            </a:r>
          </a:p>
          <a:p>
            <a:pPr algn="l"/>
            <a:r>
              <a:rPr lang="en-US" sz="1800" b="0" i="0" u="none" strike="noStrike" baseline="0" dirty="0">
                <a:latin typeface="AdvOT1ef757c0"/>
              </a:rPr>
              <a:t>used with mask ventilation or mouthpiece/sip</a:t>
            </a:r>
          </a:p>
          <a:p>
            <a:pPr algn="l"/>
            <a:r>
              <a:rPr lang="en-US" sz="1800" b="0" i="0" u="none" strike="noStrike" baseline="0" dirty="0">
                <a:latin typeface="AdvOT1ef757c0"/>
              </a:rPr>
              <a:t>ventilation or through a tracheostomy. Mouthpiece or</a:t>
            </a:r>
          </a:p>
          <a:p>
            <a:pPr algn="l"/>
            <a:r>
              <a:rPr lang="en-US" sz="1800" b="0" i="0" u="none" strike="noStrike" baseline="0" dirty="0">
                <a:latin typeface="AdvOT1ef757c0"/>
              </a:rPr>
              <a:t>sip ventilation allows a patient to take ventilatory</a:t>
            </a:r>
          </a:p>
          <a:p>
            <a:pPr algn="l"/>
            <a:r>
              <a:rPr lang="en-US" sz="1800" b="0" i="0" u="none" strike="noStrike" baseline="0" dirty="0">
                <a:latin typeface="AdvOT1ef757c0"/>
              </a:rPr>
              <a:t>support as needed, usually through a straw or angled</a:t>
            </a:r>
          </a:p>
          <a:p>
            <a:pPr algn="l"/>
            <a:r>
              <a:rPr lang="en-US" sz="1800" b="0" i="0" u="none" strike="noStrike" baseline="0" dirty="0">
                <a:latin typeface="AdvOT1ef757c0"/>
              </a:rPr>
              <a:t>mouth piece. When a patient requires full ventilatory</a:t>
            </a:r>
          </a:p>
          <a:p>
            <a:pPr algn="l"/>
            <a:r>
              <a:rPr lang="en-US" sz="1800" b="0" i="0" u="none" strike="noStrike" baseline="0" dirty="0">
                <a:latin typeface="AdvOT1ef757c0"/>
              </a:rPr>
              <a:t>support 24 hours a day, tracheostomy is not a</a:t>
            </a:r>
          </a:p>
          <a:p>
            <a:pPr algn="l"/>
            <a:r>
              <a:rPr lang="en-US" sz="1800" b="0" i="0" u="none" strike="noStrike" baseline="0" dirty="0">
                <a:latin typeface="AdvOT1ef757c0"/>
              </a:rPr>
              <a:t>mandatory requirement, unless there are additional</a:t>
            </a:r>
          </a:p>
          <a:p>
            <a:pPr algn="l"/>
            <a:r>
              <a:rPr lang="en-US" sz="1800" b="0" i="0" u="none" strike="noStrike" baseline="0" dirty="0">
                <a:latin typeface="AdvOT1ef757c0"/>
              </a:rPr>
              <a:t>issues with the inability to clear secretions or mental</a:t>
            </a:r>
          </a:p>
          <a:p>
            <a:pPr algn="l"/>
            <a:r>
              <a:rPr lang="en-US" sz="1800" b="0" i="0" u="none" strike="noStrike" baseline="0" dirty="0">
                <a:latin typeface="AdvOT1ef757c0"/>
              </a:rPr>
              <a:t>status changes. Long-term use of 24-hour NIV has now</a:t>
            </a:r>
          </a:p>
          <a:p>
            <a:pPr algn="l"/>
            <a:r>
              <a:rPr lang="en-US" sz="1800" b="0" i="0" u="none" strike="noStrike" baseline="0" dirty="0">
                <a:latin typeface="AdvOT1ef757c0"/>
              </a:rPr>
              <a:t>been reported by several authors.</a:t>
            </a:r>
            <a:endParaRPr lang="en-US" altLang="en-US" dirty="0">
              <a:latin typeface="Arial" panose="020B0604020202020204" pitchFamily="34" charset="0"/>
            </a:endParaRPr>
          </a:p>
        </p:txBody>
      </p:sp>
      <p:sp>
        <p:nvSpPr>
          <p:cNvPr id="66564" name="Slide Number Placeholder 3">
            <a:extLst>
              <a:ext uri="{FF2B5EF4-FFF2-40B4-BE49-F238E27FC236}">
                <a16:creationId xmlns:a16="http://schemas.microsoft.com/office/drawing/2014/main" id="{7D2D3F0C-3B06-4A72-B5A6-BD7954E2F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DC34CF-2F3B-4134-9EBC-1C35B0D22E56}" type="slidenum">
              <a:rPr lang="en-US" altLang="en-US"/>
              <a:pPr/>
              <a:t>49</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DE49C11-0A1D-4C5F-A3B7-E199257BAE5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600343E-4D93-4FA5-96B2-3B07137FE3D8}"/>
              </a:ext>
            </a:extLst>
          </p:cNvPr>
          <p:cNvSpPr>
            <a:spLocks noGrp="1"/>
          </p:cNvSpPr>
          <p:nvPr>
            <p:ph type="body" idx="1"/>
          </p:nvPr>
        </p:nvSpPr>
        <p:spPr/>
        <p:txBody>
          <a:bodyPr/>
          <a:lstStyle/>
          <a:p>
            <a:pPr>
              <a:defRPr/>
            </a:pPr>
            <a:r>
              <a:rPr lang="en-US" spc="-1" dirty="0"/>
              <a:t>Figure 3 Comparison of survival curves in all patients between groups with normocapnia and chronic hypercapnia (p=0.016).</a:t>
            </a:r>
            <a:endParaRPr lang="en-US" dirty="0"/>
          </a:p>
        </p:txBody>
      </p:sp>
      <p:sp>
        <p:nvSpPr>
          <p:cNvPr id="69636" name="Slide Number Placeholder 3">
            <a:extLst>
              <a:ext uri="{FF2B5EF4-FFF2-40B4-BE49-F238E27FC236}">
                <a16:creationId xmlns:a16="http://schemas.microsoft.com/office/drawing/2014/main" id="{FECDF973-5FF7-4E6E-9DE5-31863E223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F770273-BDF6-4803-B4B8-47BB3E803C44}" type="slidenum">
              <a:rPr lang="en-US" altLang="en-US"/>
              <a:pPr/>
              <a:t>54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B3FF63-F172-414F-AF4A-259D2879480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128F452-B43A-42A8-A864-72A3BF4C3AD7}"/>
              </a:ext>
            </a:extLst>
          </p:cNvPr>
          <p:cNvSpPr>
            <a:spLocks noGrp="1"/>
          </p:cNvSpPr>
          <p:nvPr>
            <p:ph type="body" idx="1"/>
          </p:nvPr>
        </p:nvSpPr>
        <p:spPr/>
        <p:txBody>
          <a:bodyPr/>
          <a:lstStyle/>
          <a:p>
            <a:pPr>
              <a:defRPr/>
            </a:pPr>
            <a:r>
              <a:rPr lang="en-US" spc="-1" dirty="0"/>
              <a:t>Kaplan-Meier survival curves : A, Percentage survival and (B) percentage of severe COPD exacerbation-free survival curves among the three study groups. The differences between COPD alone and COPD with OSA treated with CPAP are statistically significant from patients with COPD and untreated OSA (P &lt; .001). </a:t>
            </a:r>
          </a:p>
          <a:p>
            <a:pPr>
              <a:defRPr/>
            </a:pPr>
            <a:endParaRPr lang="en-US" dirty="0"/>
          </a:p>
        </p:txBody>
      </p:sp>
      <p:sp>
        <p:nvSpPr>
          <p:cNvPr id="71684" name="Slide Number Placeholder 3">
            <a:extLst>
              <a:ext uri="{FF2B5EF4-FFF2-40B4-BE49-F238E27FC236}">
                <a16:creationId xmlns:a16="http://schemas.microsoft.com/office/drawing/2014/main" id="{6934E32E-2599-49C1-9B8D-161C62784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04E980-D1FF-452B-A5E3-298E072A3A85}" type="slidenum">
              <a:rPr lang="en-US" altLang="en-US"/>
              <a:pPr/>
              <a:t>55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41389DD5-EC5F-460D-A6BD-B117A2CEA97F}"/>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089710E6-046B-4761-A32E-E766EA665B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Short term RCT 6 </a:t>
            </a:r>
            <a:r>
              <a:rPr lang="en-US" altLang="en-US" dirty="0" err="1">
                <a:latin typeface="Arial" panose="020B0604020202020204" pitchFamily="34" charset="0"/>
              </a:rPr>
              <a:t>wks</a:t>
            </a:r>
            <a:r>
              <a:rPr lang="en-US" altLang="en-US" dirty="0">
                <a:latin typeface="Arial" panose="020B0604020202020204" pitchFamily="34" charset="0"/>
              </a:rPr>
              <a:t> crossover (N=17)</a:t>
            </a:r>
          </a:p>
          <a:p>
            <a:pPr>
              <a:buFontTx/>
              <a:buChar char="-"/>
            </a:pPr>
            <a:r>
              <a:rPr lang="en-US" altLang="en-US" dirty="0">
                <a:latin typeface="Arial" panose="020B0604020202020204" pitchFamily="34" charset="0"/>
              </a:rPr>
              <a:t>(HI with mean IPAP 28 vs. LI mean IPAP 14)</a:t>
            </a:r>
          </a:p>
          <a:p>
            <a:pPr>
              <a:buFontTx/>
              <a:buChar char="-"/>
            </a:pPr>
            <a:r>
              <a:rPr lang="en-US" altLang="en-US" dirty="0">
                <a:latin typeface="Arial" panose="020B0604020202020204" pitchFamily="34" charset="0"/>
              </a:rPr>
              <a:t>Only in the HI </a:t>
            </a:r>
            <a:r>
              <a:rPr lang="en-US" altLang="en-US" dirty="0" err="1">
                <a:latin typeface="Arial" panose="020B0604020202020204" pitchFamily="34" charset="0"/>
              </a:rPr>
              <a:t>gp</a:t>
            </a:r>
            <a:r>
              <a:rPr lang="en-US" altLang="en-US" dirty="0">
                <a:latin typeface="Arial" panose="020B0604020202020204" pitchFamily="34" charset="0"/>
              </a:rPr>
              <a:t>, there was increased use of NIV, reduced PaCO2 (mean 9 mmHg), improved lung function and QOL</a:t>
            </a:r>
          </a:p>
          <a:p>
            <a:pPr>
              <a:buFontTx/>
              <a:buNone/>
            </a:pPr>
            <a:endParaRPr lang="en-US" altLang="en-US" dirty="0">
              <a:latin typeface="Arial" panose="020B0604020202020204" pitchFamily="34" charset="0"/>
            </a:endParaRPr>
          </a:p>
          <a:p>
            <a:pPr>
              <a:buFontTx/>
              <a:buNone/>
            </a:pPr>
            <a:r>
              <a:rPr lang="en-US" altLang="en-US" dirty="0">
                <a:latin typeface="Arial" panose="020B0604020202020204" pitchFamily="34" charset="0"/>
              </a:rPr>
              <a:t>Conversely, in those patients with severe COPD in compensated hypercapnic</a:t>
            </a:r>
          </a:p>
          <a:p>
            <a:pPr>
              <a:buFontTx/>
              <a:buNone/>
            </a:pPr>
            <a:r>
              <a:rPr lang="en-US" altLang="en-US" dirty="0">
                <a:latin typeface="Arial" panose="020B0604020202020204" pitchFamily="34" charset="0"/>
              </a:rPr>
              <a:t>respiratory failure without OSA, the usual BPAP therapy</a:t>
            </a:r>
          </a:p>
          <a:p>
            <a:pPr>
              <a:buFontTx/>
              <a:buNone/>
            </a:pPr>
            <a:r>
              <a:rPr lang="en-US" altLang="en-US" dirty="0">
                <a:latin typeface="Arial" panose="020B0604020202020204" pitchFamily="34" charset="0"/>
              </a:rPr>
              <a:t>(low PS) has proved ineffective (low-intensity</a:t>
            </a:r>
          </a:p>
          <a:p>
            <a:pPr>
              <a:buFontTx/>
              <a:buNone/>
            </a:pPr>
            <a:r>
              <a:rPr lang="en-US" altLang="en-US" dirty="0">
                <a:latin typeface="Arial" panose="020B0604020202020204" pitchFamily="34" charset="0"/>
              </a:rPr>
              <a:t>BPAP).33-36 In this population, emerging literature</a:t>
            </a:r>
          </a:p>
          <a:p>
            <a:pPr>
              <a:buFontTx/>
              <a:buNone/>
            </a:pPr>
            <a:r>
              <a:rPr lang="en-US" altLang="en-US" dirty="0">
                <a:latin typeface="Arial" panose="020B0604020202020204" pitchFamily="34" charset="0"/>
              </a:rPr>
              <a:t>supports benefits from high-intensity therapy, with high</a:t>
            </a:r>
          </a:p>
          <a:p>
            <a:pPr>
              <a:buFontTx/>
              <a:buNone/>
            </a:pPr>
            <a:r>
              <a:rPr lang="en-US" altLang="en-US" dirty="0">
                <a:latin typeface="Arial" panose="020B0604020202020204" pitchFamily="34" charset="0"/>
              </a:rPr>
              <a:t>IPAP/PS adjusted to achieve total control of the patient’s</a:t>
            </a:r>
          </a:p>
          <a:p>
            <a:pPr>
              <a:buFontTx/>
              <a:buNone/>
            </a:pPr>
            <a:r>
              <a:rPr lang="en-US" altLang="en-US" dirty="0">
                <a:latin typeface="Arial" panose="020B0604020202020204" pitchFamily="34" charset="0"/>
              </a:rPr>
              <a:t>spontaneous breathing, with near abolition of</a:t>
            </a:r>
          </a:p>
          <a:p>
            <a:pPr>
              <a:buFontTx/>
              <a:buNone/>
            </a:pPr>
            <a:r>
              <a:rPr lang="en-US" altLang="en-US" dirty="0">
                <a:latin typeface="Arial" panose="020B0604020202020204" pitchFamily="34" charset="0"/>
              </a:rPr>
              <a:t>diaphragmatic activity.37 In these studies, not yet</a:t>
            </a:r>
          </a:p>
          <a:p>
            <a:pPr>
              <a:buFontTx/>
              <a:buNone/>
            </a:pPr>
            <a:r>
              <a:rPr lang="en-US" altLang="en-US" dirty="0">
                <a:latin typeface="Arial" panose="020B0604020202020204" pitchFamily="34" charset="0"/>
              </a:rPr>
              <a:t>replicated in the United States, PS (and respiration rate</a:t>
            </a:r>
          </a:p>
          <a:p>
            <a:pPr>
              <a:buFontTx/>
              <a:buNone/>
            </a:pPr>
            <a:r>
              <a:rPr lang="en-US" altLang="en-US" dirty="0">
                <a:latin typeface="Arial" panose="020B0604020202020204" pitchFamily="34" charset="0"/>
              </a:rPr>
              <a:t>[RR]) were adjusted to decrease arterial tension CO2 by</a:t>
            </a:r>
          </a:p>
          <a:p>
            <a:pPr>
              <a:buFontTx/>
              <a:buNone/>
            </a:pPr>
            <a:r>
              <a:rPr lang="en-US" altLang="en-US" dirty="0">
                <a:latin typeface="Arial" panose="020B0604020202020204" pitchFamily="34" charset="0"/>
              </a:rPr>
              <a:t>20% or to achieve a value lower than 48 mm Hg by</a:t>
            </a:r>
          </a:p>
          <a:p>
            <a:pPr>
              <a:buFontTx/>
              <a:buNone/>
            </a:pPr>
            <a:r>
              <a:rPr lang="en-US" altLang="en-US" dirty="0">
                <a:latin typeface="Arial" panose="020B0604020202020204" pitchFamily="34" charset="0"/>
              </a:rPr>
              <a:t>reaching IPAP &gt; 18 cm H2O, achieving mortality</a:t>
            </a:r>
          </a:p>
          <a:p>
            <a:pPr>
              <a:buFontTx/>
              <a:buNone/>
            </a:pPr>
            <a:r>
              <a:rPr lang="en-US" altLang="en-US" dirty="0">
                <a:latin typeface="Arial" panose="020B0604020202020204" pitchFamily="34" charset="0"/>
              </a:rPr>
              <a:t>improvement without affecting sleep quality38-40</a:t>
            </a:r>
          </a:p>
          <a:p>
            <a:endParaRPr lang="en-US" altLang="en-US" dirty="0">
              <a:latin typeface="Arial" panose="020B0604020202020204" pitchFamily="34" charset="0"/>
            </a:endParaRPr>
          </a:p>
        </p:txBody>
      </p:sp>
      <p:sp>
        <p:nvSpPr>
          <p:cNvPr id="73732" name="Slide Number Placeholder 3">
            <a:extLst>
              <a:ext uri="{FF2B5EF4-FFF2-40B4-BE49-F238E27FC236}">
                <a16:creationId xmlns:a16="http://schemas.microsoft.com/office/drawing/2014/main" id="{5BA728C7-C07D-4F87-8FC2-C9CC51CFE1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55BF3F6-B409-42F2-A023-E5F8A10B215F}" type="slidenum">
              <a:rPr lang="en-US" altLang="en-US"/>
              <a:pPr/>
              <a:t>56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441BEC93-2445-457A-8EF5-D25C67D54B71}"/>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DCD97F8B-9319-4520-90F7-71F5D81BE8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reason The </a:t>
            </a:r>
            <a:r>
              <a:rPr lang="en-US" altLang="en-US" dirty="0" err="1">
                <a:latin typeface="Arial" panose="020B0604020202020204" pitchFamily="34" charset="0"/>
              </a:rPr>
              <a:t>Struik</a:t>
            </a:r>
            <a:r>
              <a:rPr lang="en-US" altLang="en-US" dirty="0">
                <a:latin typeface="Arial" panose="020B0604020202020204" pitchFamily="34" charset="0"/>
              </a:rPr>
              <a:t> (Rescue trial) showed no difference is that these patients were recruited right after an AECOPD, some patients may not have persistent hypercapnia, and in that </a:t>
            </a:r>
            <a:r>
              <a:rPr lang="en-US" altLang="en-US" dirty="0" err="1">
                <a:latin typeface="Arial" panose="020B0604020202020204" pitchFamily="34" charset="0"/>
              </a:rPr>
              <a:t>trieal</a:t>
            </a:r>
            <a:r>
              <a:rPr lang="en-US" altLang="en-US" dirty="0">
                <a:latin typeface="Arial" panose="020B0604020202020204" pitchFamily="34" charset="0"/>
              </a:rPr>
              <a:t> they did not have significant hypoxemia (baseline PaO2 60)</a:t>
            </a:r>
          </a:p>
          <a:p>
            <a:endParaRPr lang="en-US" altLang="en-US" dirty="0">
              <a:latin typeface="Arial" panose="020B0604020202020204" pitchFamily="34" charset="0"/>
            </a:endParaRPr>
          </a:p>
          <a:p>
            <a:r>
              <a:rPr lang="en-US" altLang="en-US" dirty="0">
                <a:solidFill>
                  <a:srgbClr val="254061"/>
                </a:solidFill>
                <a:latin typeface="Calibri" panose="020F0502020204030204" pitchFamily="34" charset="0"/>
              </a:rPr>
              <a:t>In the US, assessment at 2-4 weeks for hypercapnia, and in those with suspicion for OSA, obtain a PSG, otherwise home titration is acceptable</a:t>
            </a:r>
          </a:p>
          <a:p>
            <a:endParaRPr lang="en-US"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83615F80-277C-4F0B-83DE-CAB0BA6823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5E6E5E9-6DFB-413A-9BEC-2E9320C907E8}" type="slidenum">
              <a:rPr lang="en-US" altLang="en-US"/>
              <a:pPr/>
              <a:t>57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OT1ef757c0"/>
              </a:rPr>
              <a:t>In some devices, a software product</a:t>
            </a:r>
          </a:p>
          <a:p>
            <a:pPr algn="l"/>
            <a:r>
              <a:rPr lang="en-US" sz="1800" b="0" i="0" u="none" strike="noStrike" baseline="0" dirty="0">
                <a:solidFill>
                  <a:srgbClr val="000000"/>
                </a:solidFill>
                <a:latin typeface="AdvOT1ef757c0"/>
              </a:rPr>
              <a:t>determines the trigger without the physician needing</a:t>
            </a:r>
          </a:p>
          <a:p>
            <a:pPr algn="l"/>
            <a:r>
              <a:rPr lang="en-US" sz="1800" b="0" i="0" u="none" strike="noStrike" baseline="0" dirty="0">
                <a:solidFill>
                  <a:srgbClr val="000000"/>
                </a:solidFill>
                <a:latin typeface="AdvOT1ef757c0"/>
              </a:rPr>
              <a:t>to adjust the setting manually (</a:t>
            </a:r>
            <a:r>
              <a:rPr lang="en-US" sz="1800" b="0" i="0" u="none" strike="noStrike" baseline="0" dirty="0" err="1">
                <a:solidFill>
                  <a:srgbClr val="000000"/>
                </a:solidFill>
                <a:latin typeface="AdvOT1ef757c0"/>
              </a:rPr>
              <a:t>eg</a:t>
            </a:r>
            <a:r>
              <a:rPr lang="en-US" sz="1800" b="0" i="0" u="none" strike="noStrike" baseline="0" dirty="0">
                <a:solidFill>
                  <a:srgbClr val="000000"/>
                </a:solidFill>
                <a:latin typeface="AdvOT1ef757c0"/>
              </a:rPr>
              <a:t>, Auto-Trak by</a:t>
            </a:r>
          </a:p>
          <a:p>
            <a:pPr algn="l"/>
            <a:r>
              <a:rPr lang="en-US" sz="1800" b="0" i="0" u="none" strike="noStrike" baseline="0" dirty="0">
                <a:solidFill>
                  <a:srgbClr val="000000"/>
                </a:solidFill>
                <a:latin typeface="AdvOT1ef757c0"/>
              </a:rPr>
              <a:t>Respironics).</a:t>
            </a:r>
            <a:r>
              <a:rPr lang="en-US" sz="1800" b="0" i="0" u="none" strike="noStrike" baseline="0" dirty="0">
                <a:solidFill>
                  <a:srgbClr val="2197D2"/>
                </a:solidFill>
                <a:latin typeface="AdvOT1ef757c0"/>
              </a:rPr>
              <a:t>20 </a:t>
            </a:r>
            <a:r>
              <a:rPr lang="en-US" sz="1800" b="0" i="0" u="none" strike="noStrike" baseline="0" dirty="0">
                <a:solidFill>
                  <a:srgbClr val="000000"/>
                </a:solidFill>
                <a:latin typeface="AdvOT1ef757c0"/>
              </a:rPr>
              <a:t>The use of the standard Auto-Trak</a:t>
            </a:r>
          </a:p>
          <a:p>
            <a:pPr algn="l"/>
            <a:r>
              <a:rPr lang="en-US" sz="1800" b="0" i="0" u="none" strike="noStrike" baseline="0" dirty="0">
                <a:solidFill>
                  <a:srgbClr val="000000"/>
                </a:solidFill>
                <a:latin typeface="AdvOT1ef757c0"/>
              </a:rPr>
              <a:t>assumes normal diaphragmatic strength; therefore, it</a:t>
            </a:r>
          </a:p>
          <a:p>
            <a:pPr algn="l"/>
            <a:r>
              <a:rPr lang="en-US" sz="1800" b="0" i="0" u="none" strike="noStrike" baseline="0" dirty="0">
                <a:solidFill>
                  <a:srgbClr val="000000"/>
                </a:solidFill>
                <a:latin typeface="AdvOT1ef757c0"/>
              </a:rPr>
              <a:t>may be associated with premature cycling in patients</a:t>
            </a:r>
          </a:p>
          <a:p>
            <a:pPr algn="l"/>
            <a:r>
              <a:rPr lang="en-US" sz="1800" b="0" i="0" u="none" strike="noStrike" baseline="0" dirty="0">
                <a:solidFill>
                  <a:srgbClr val="000000"/>
                </a:solidFill>
                <a:latin typeface="AdvOT1ef757c0"/>
              </a:rPr>
              <a:t>with neuromuscular disease (NMD) and trigger</a:t>
            </a:r>
          </a:p>
          <a:p>
            <a:pPr algn="l"/>
            <a:r>
              <a:rPr lang="en-US" sz="1800" b="0" i="0" u="none" strike="noStrike" baseline="0" dirty="0">
                <a:solidFill>
                  <a:srgbClr val="000000"/>
                </a:solidFill>
                <a:latin typeface="AdvOT1ef757c0"/>
              </a:rPr>
              <a:t>insensitivity in patients with COPD.</a:t>
            </a:r>
            <a:r>
              <a:rPr lang="en-US" sz="1800" b="0" i="0" u="none" strike="noStrike" baseline="0" dirty="0">
                <a:solidFill>
                  <a:srgbClr val="2197D2"/>
                </a:solidFill>
                <a:latin typeface="AdvOT1ef757c0"/>
              </a:rPr>
              <a:t>21 </a:t>
            </a:r>
            <a:r>
              <a:rPr lang="en-US" sz="1800" b="0" i="0" u="none" strike="noStrike" baseline="0" dirty="0">
                <a:solidFill>
                  <a:srgbClr val="000000"/>
                </a:solidFill>
                <a:latin typeface="AdvOT1ef757c0"/>
              </a:rPr>
              <a:t>A newer</a:t>
            </a:r>
          </a:p>
          <a:p>
            <a:pPr algn="l"/>
            <a:r>
              <a:rPr lang="en-US" sz="1800" b="0" i="0" u="none" strike="noStrike" baseline="0" dirty="0">
                <a:solidFill>
                  <a:srgbClr val="000000"/>
                </a:solidFill>
                <a:latin typeface="AdvOT1ef757c0"/>
              </a:rPr>
              <a:t>version of the software (sensitive Auto-Trak) allows</a:t>
            </a:r>
          </a:p>
          <a:p>
            <a:pPr algn="l"/>
            <a:r>
              <a:rPr lang="en-US" sz="1800" b="0" i="0" u="none" strike="noStrike" baseline="0" dirty="0">
                <a:solidFill>
                  <a:srgbClr val="000000"/>
                </a:solidFill>
                <a:latin typeface="AdvOT1ef757c0"/>
              </a:rPr>
              <a:t>adults with weakness or children to more easily</a:t>
            </a:r>
          </a:p>
          <a:p>
            <a:pPr algn="l"/>
            <a:r>
              <a:rPr lang="en-US" sz="1800" b="0" i="0" u="none" strike="noStrike" baseline="0" dirty="0">
                <a:solidFill>
                  <a:srgbClr val="000000"/>
                </a:solidFill>
                <a:latin typeface="AdvOT1ef757c0"/>
              </a:rPr>
              <a:t>trigger breaths, although this function has not been</a:t>
            </a:r>
          </a:p>
          <a:p>
            <a:pPr algn="l"/>
            <a:r>
              <a:rPr lang="en-US" sz="1800" b="0" i="0" u="none" strike="noStrike" baseline="0" dirty="0">
                <a:solidFill>
                  <a:srgbClr val="000000"/>
                </a:solidFill>
                <a:latin typeface="AdvOT1ef757c0"/>
              </a:rPr>
              <a:t>developed or tested in patients with NMD. Clinically,</a:t>
            </a:r>
          </a:p>
          <a:p>
            <a:pPr algn="l"/>
            <a:r>
              <a:rPr lang="en-US" sz="1800" b="0" i="0" u="none" strike="noStrike" baseline="0" dirty="0">
                <a:solidFill>
                  <a:srgbClr val="000000"/>
                </a:solidFill>
                <a:latin typeface="AdvOT1ef757c0"/>
              </a:rPr>
              <a:t>a highly sensitive trigger (less effort needed to trigger</a:t>
            </a:r>
          </a:p>
          <a:p>
            <a:pPr algn="l"/>
            <a:r>
              <a:rPr lang="en-US" sz="1800" b="0" i="0" u="none" strike="noStrike" baseline="0" dirty="0">
                <a:solidFill>
                  <a:srgbClr val="000000"/>
                </a:solidFill>
                <a:latin typeface="AdvOT1ef757c0"/>
              </a:rPr>
              <a:t>IPAP) may be used in patients with NMD to improve</a:t>
            </a:r>
          </a:p>
          <a:p>
            <a:pPr algn="l"/>
            <a:r>
              <a:rPr lang="en-US" sz="1800" b="0" i="0" u="none" strike="noStrike" baseline="0" dirty="0">
                <a:solidFill>
                  <a:srgbClr val="000000"/>
                </a:solidFill>
                <a:latin typeface="AdvOT1ef757c0"/>
              </a:rPr>
              <a:t>Synchrony</a:t>
            </a:r>
          </a:p>
          <a:p>
            <a:pPr algn="l"/>
            <a:endParaRPr lang="en-US" sz="1800" b="0" i="0" u="none" strike="noStrike" baseline="0" dirty="0">
              <a:solidFill>
                <a:srgbClr val="000000"/>
              </a:solidFill>
              <a:latin typeface="AdvOT1ef757c0"/>
            </a:endParaRPr>
          </a:p>
          <a:p>
            <a:pPr algn="l"/>
            <a:r>
              <a:rPr lang="en-US" sz="1800" b="0" i="0" u="none" strike="noStrike" baseline="0" dirty="0">
                <a:latin typeface="AdvOT7d6df7ab.I"/>
              </a:rPr>
              <a:t>Rise time </a:t>
            </a:r>
            <a:r>
              <a:rPr lang="en-US" sz="1800" b="0" i="0" u="none" strike="noStrike" baseline="0" dirty="0">
                <a:latin typeface="AdvOT1ef757c0"/>
              </a:rPr>
              <a:t>sets the time (in milliseconds) it takes the</a:t>
            </a:r>
          </a:p>
          <a:p>
            <a:pPr algn="l"/>
            <a:r>
              <a:rPr lang="en-US" sz="1800" b="0" i="0" u="none" strike="noStrike" baseline="0" dirty="0">
                <a:latin typeface="AdvOT1ef757c0"/>
              </a:rPr>
              <a:t>device to transition from EPAP to IPAP (pressurization</a:t>
            </a:r>
          </a:p>
          <a:p>
            <a:pPr algn="l"/>
            <a:r>
              <a:rPr lang="en-US" sz="1800" b="0" i="0" u="none" strike="noStrike" baseline="0" dirty="0">
                <a:latin typeface="AdvOT1ef757c0"/>
              </a:rPr>
              <a:t>time). A slower rise can be helpful in those</a:t>
            </a:r>
          </a:p>
          <a:p>
            <a:pPr algn="l"/>
            <a:r>
              <a:rPr lang="en-US" sz="1800" b="0" i="0" u="none" strike="noStrike" baseline="0" dirty="0">
                <a:latin typeface="AdvOT1ef757c0"/>
              </a:rPr>
              <a:t>with bulbar disease or chest wall stiffness. A faster</a:t>
            </a:r>
          </a:p>
          <a:p>
            <a:pPr algn="l"/>
            <a:r>
              <a:rPr lang="en-US" sz="1800" b="0" i="0" u="none" strike="noStrike" baseline="0" dirty="0">
                <a:latin typeface="AdvOT1ef757c0"/>
              </a:rPr>
              <a:t>rise time may be helpful to improve comfort in those</a:t>
            </a:r>
          </a:p>
          <a:p>
            <a:pPr algn="l"/>
            <a:r>
              <a:rPr lang="en-US" sz="1800" b="0" i="0" u="none" strike="noStrike" baseline="0" dirty="0">
                <a:latin typeface="AdvOT1ef757c0"/>
              </a:rPr>
              <a:t>with </a:t>
            </a:r>
            <a:r>
              <a:rPr lang="en-US" sz="1800" b="0" i="0" u="none" strike="noStrike" baseline="0" dirty="0">
                <a:latin typeface="AdvOT1ef757c0+20"/>
              </a:rPr>
              <a:t>“</a:t>
            </a:r>
            <a:r>
              <a:rPr lang="en-US" sz="1800" b="0" i="0" u="none" strike="noStrike" baseline="0" dirty="0">
                <a:latin typeface="AdvOT1ef757c0"/>
              </a:rPr>
              <a:t>air hunger</a:t>
            </a:r>
            <a:r>
              <a:rPr lang="en-US" sz="1800" b="0" i="0" u="none" strike="noStrike" baseline="0" dirty="0">
                <a:latin typeface="AdvOT1ef757c0+20"/>
              </a:rPr>
              <a:t>” </a:t>
            </a:r>
            <a:r>
              <a:rPr lang="en-US" sz="1800" b="0" i="0" u="none" strike="noStrike" baseline="0" dirty="0">
                <a:latin typeface="AdvOT1ef757c0"/>
              </a:rPr>
              <a:t>or muscle weakness</a:t>
            </a:r>
          </a:p>
          <a:p>
            <a:pPr algn="l"/>
            <a:r>
              <a:rPr lang="en-US" sz="1800" b="0" i="0" u="none" strike="noStrike" baseline="0" dirty="0">
                <a:latin typeface="AdvOT1ef757c0"/>
              </a:rPr>
              <a:t>(</a:t>
            </a:r>
            <a:r>
              <a:rPr lang="en-US" sz="1800" b="0" i="0" u="none" strike="noStrike" baseline="0" dirty="0" err="1">
                <a:latin typeface="AdvOT1ef757c0"/>
              </a:rPr>
              <a:t>eg</a:t>
            </a:r>
            <a:r>
              <a:rPr lang="en-US" sz="1800" b="0" i="0" u="none" strike="noStrike" baseline="0" dirty="0">
                <a:latin typeface="AdvOT1ef757c0"/>
              </a:rPr>
              <a:t>, in NMD it may be set at 8%-</a:t>
            </a:r>
          </a:p>
          <a:p>
            <a:pPr algn="l"/>
            <a:r>
              <a:rPr lang="en-US" sz="1800" b="0" i="0" u="none" strike="noStrike" baseline="0" dirty="0">
                <a:latin typeface="AdvOT1ef757c0"/>
              </a:rPr>
              <a:t>15% or </a:t>
            </a:r>
            <a:r>
              <a:rPr lang="en-US" sz="1800" b="0" i="0" u="none" strike="noStrike" baseline="0" dirty="0">
                <a:latin typeface="AdvOT1ef757c0+20"/>
              </a:rPr>
              <a:t>“</a:t>
            </a:r>
            <a:r>
              <a:rPr lang="en-US" sz="1800" b="0" i="0" u="none" strike="noStrike" baseline="0" dirty="0">
                <a:latin typeface="AdvOT1ef757c0"/>
              </a:rPr>
              <a:t>very low,</a:t>
            </a:r>
            <a:r>
              <a:rPr lang="en-US" sz="1800" b="0" i="0" u="none" strike="noStrike" baseline="0" dirty="0">
                <a:latin typeface="AdvOT1ef757c0+20"/>
              </a:rPr>
              <a:t>” </a:t>
            </a:r>
            <a:r>
              <a:rPr lang="en-US" sz="1800" b="0" i="0" u="none" strike="noStrike" baseline="0" dirty="0">
                <a:latin typeface="AdvOT1ef757c0"/>
              </a:rPr>
              <a:t>and in COPD it can be set at</a:t>
            </a:r>
          </a:p>
          <a:p>
            <a:pPr algn="l"/>
            <a:r>
              <a:rPr lang="en-US" sz="1800" b="0" i="0" u="none" strike="noStrike" baseline="0" dirty="0">
                <a:latin typeface="AdvOT1ef757c0"/>
              </a:rPr>
              <a:t>35% or </a:t>
            </a:r>
            <a:r>
              <a:rPr lang="en-US" sz="1800" b="0" i="0" u="none" strike="noStrike" baseline="0" dirty="0">
                <a:latin typeface="AdvOT1ef757c0+20"/>
              </a:rPr>
              <a:t>“</a:t>
            </a:r>
            <a:r>
              <a:rPr lang="en-US" sz="1800" b="0" i="0" u="none" strike="noStrike" baseline="0" dirty="0">
                <a:latin typeface="AdvOT1ef757c0"/>
              </a:rPr>
              <a:t>very high</a:t>
            </a:r>
            <a:r>
              <a:rPr lang="en-US" sz="1800" b="0" i="0" u="none" strike="noStrike" baseline="0" dirty="0">
                <a:latin typeface="AdvOT1ef757c0+20"/>
              </a:rPr>
              <a:t>”</a:t>
            </a:r>
            <a:r>
              <a:rPr lang="en-US" sz="1800" b="0" i="0" u="none" strike="noStrike" baseline="0" dirty="0">
                <a:latin typeface="AdvOT1ef757c0"/>
              </a:rPr>
              <a:t>). Otherwise, the inhalation supported</a:t>
            </a:r>
          </a:p>
          <a:p>
            <a:pPr algn="l"/>
            <a:r>
              <a:rPr lang="en-US" sz="1800" b="0" i="0" u="none" strike="noStrike" baseline="0" dirty="0">
                <a:latin typeface="AdvOT1ef757c0"/>
              </a:rPr>
              <a:t>by IPAP may terminate by reaching the Ti</a:t>
            </a:r>
          </a:p>
          <a:p>
            <a:pPr algn="l"/>
            <a:r>
              <a:rPr lang="en-US" sz="1800" b="0" i="0" u="none" strike="noStrike" baseline="0" dirty="0">
                <a:latin typeface="AdvOT1ef757c0"/>
              </a:rPr>
              <a:t>limit in an assisted breath (inhalation initiated by</a:t>
            </a:r>
          </a:p>
          <a:p>
            <a:pPr algn="l"/>
            <a:r>
              <a:rPr lang="en-US" sz="1800" b="0" i="0" u="none" strike="noStrike" baseline="0" dirty="0">
                <a:latin typeface="AdvOT1ef757c0"/>
              </a:rPr>
              <a:t>patient but cycled by the device) or a mandatory</a:t>
            </a:r>
          </a:p>
          <a:p>
            <a:pPr algn="l"/>
            <a:r>
              <a:rPr lang="en-US" sz="1800" b="0" i="0" u="none" strike="noStrike" baseline="0" dirty="0">
                <a:latin typeface="AdvOT1ef757c0"/>
              </a:rPr>
              <a:t>breath (inhalation initiated and terminated by the</a:t>
            </a:r>
          </a:p>
          <a:p>
            <a:pPr algn="l"/>
            <a:r>
              <a:rPr lang="en-US" sz="1800" b="0" i="0" u="none" strike="noStrike" baseline="0" dirty="0">
                <a:latin typeface="AdvOT1ef757c0"/>
              </a:rPr>
              <a:t>device). In comparison with the BIPAP device</a:t>
            </a:r>
          </a:p>
          <a:p>
            <a:pPr algn="l"/>
            <a:r>
              <a:rPr lang="en-US" sz="1800" b="0" i="0" u="none" strike="noStrike" baseline="0" dirty="0">
                <a:latin typeface="AdvOT1ef757c0"/>
              </a:rPr>
              <a:t>(Respironics), the VPAP device (ResMed) cycles out</a:t>
            </a:r>
          </a:p>
          <a:p>
            <a:pPr algn="l"/>
            <a:r>
              <a:rPr lang="en-US" sz="1800" b="0" i="0" u="none" strike="noStrike" baseline="0" dirty="0">
                <a:latin typeface="AdvOT1ef757c0"/>
              </a:rPr>
              <a:t>of IPAP in a window period</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59</a:t>
            </a:fld>
            <a:endParaRPr lang="en-US"/>
          </a:p>
        </p:txBody>
      </p:sp>
    </p:spTree>
    <p:extLst>
      <p:ext uri="{BB962C8B-B14F-4D97-AF65-F5344CB8AC3E}">
        <p14:creationId xmlns:p14="http://schemas.microsoft.com/office/powerpoint/2010/main" val="169358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2AA847A-BED2-477F-9462-DE4BC8260640}"/>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19E04ED3-8A19-4B93-A4BD-242F945114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9876" name="Slide Number Placeholder 3">
            <a:extLst>
              <a:ext uri="{FF2B5EF4-FFF2-40B4-BE49-F238E27FC236}">
                <a16:creationId xmlns:a16="http://schemas.microsoft.com/office/drawing/2014/main" id="{41DB8DC3-5390-4DFE-9DC6-5F6F34FA1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6E8F31-5FB7-4214-BA3A-96FDDE75225C}" type="slidenum">
              <a:rPr lang="en-US" altLang="en-US"/>
              <a:pPr/>
              <a:t>61</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2AA847A-BED2-477F-9462-DE4BC8260640}"/>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19E04ED3-8A19-4B93-A4BD-242F945114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9876" name="Slide Number Placeholder 3">
            <a:extLst>
              <a:ext uri="{FF2B5EF4-FFF2-40B4-BE49-F238E27FC236}">
                <a16:creationId xmlns:a16="http://schemas.microsoft.com/office/drawing/2014/main" id="{41DB8DC3-5390-4DFE-9DC6-5F6F34FA1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6E8F31-5FB7-4214-BA3A-96FDDE75225C}" type="slidenum">
              <a:rPr lang="en-US" altLang="en-US"/>
              <a:pPr/>
              <a:t>62</a:t>
            </a:fld>
            <a:endParaRPr lang="en-US" altLang="en-US"/>
          </a:p>
        </p:txBody>
      </p:sp>
    </p:spTree>
    <p:extLst>
      <p:ext uri="{BB962C8B-B14F-4D97-AF65-F5344CB8AC3E}">
        <p14:creationId xmlns:p14="http://schemas.microsoft.com/office/powerpoint/2010/main" val="1268928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E8B07AE-6B97-486B-861E-20988E7B7D06}"/>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F7372909-0C08-475B-888F-55114150AC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dirty="0">
              <a:solidFill>
                <a:srgbClr val="000000"/>
              </a:solidFill>
              <a:latin typeface="Calibri" panose="020F0502020204030204" pitchFamily="34" charset="0"/>
            </a:endParaRPr>
          </a:p>
          <a:p>
            <a:endParaRPr lang="en-US" altLang="en-US" dirty="0">
              <a:latin typeface="Arial" panose="020B0604020202020204" pitchFamily="34" charset="0"/>
            </a:endParaRPr>
          </a:p>
        </p:txBody>
      </p:sp>
      <p:sp>
        <p:nvSpPr>
          <p:cNvPr id="46084" name="Slide Number Placeholder 3">
            <a:extLst>
              <a:ext uri="{FF2B5EF4-FFF2-40B4-BE49-F238E27FC236}">
                <a16:creationId xmlns:a16="http://schemas.microsoft.com/office/drawing/2014/main" id="{1FA478E4-AB8F-4919-85F9-45DF9C1A05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6FC6DD-9ADF-4ABE-ADD3-08A95836851C}" type="slidenum">
              <a:rPr lang="en-US" altLang="en-US"/>
              <a:pPr/>
              <a:t>65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8</a:t>
            </a:fld>
            <a:endParaRPr lang="en-US"/>
          </a:p>
        </p:txBody>
      </p:sp>
    </p:spTree>
    <p:extLst>
      <p:ext uri="{BB962C8B-B14F-4D97-AF65-F5344CB8AC3E}">
        <p14:creationId xmlns:p14="http://schemas.microsoft.com/office/powerpoint/2010/main" val="3404856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195AF31-87D8-487A-8101-65C03B7571E6}"/>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410B18CB-5CEB-41E4-8F57-16A93B666A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PFTs difficult in patients with bulbar disease</a:t>
            </a:r>
          </a:p>
          <a:p>
            <a:r>
              <a:rPr lang="en-US" altLang="en-US">
                <a:latin typeface="Arial" panose="020B0604020202020204" pitchFamily="34" charset="0"/>
              </a:rPr>
              <a:t>Studies have shown early start has better outcome, but no clear guidance</a:t>
            </a:r>
          </a:p>
        </p:txBody>
      </p:sp>
      <p:sp>
        <p:nvSpPr>
          <p:cNvPr id="64516" name="Slide Number Placeholder 3">
            <a:extLst>
              <a:ext uri="{FF2B5EF4-FFF2-40B4-BE49-F238E27FC236}">
                <a16:creationId xmlns:a16="http://schemas.microsoft.com/office/drawing/2014/main" id="{3FFD4392-334A-472A-B0FA-B68BB88D5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3DF79C-4E2C-4A46-B6B1-CF2DADBCD648}" type="slidenum">
              <a:rPr lang="en-US" altLang="en-US"/>
              <a:pPr/>
              <a:t>66</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738764D-8AF4-4779-9B31-859FEE3EC39A}"/>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84F41CAE-F2E8-4BA1-9AB1-6868A95DC9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dirty="0">
              <a:solidFill>
                <a:srgbClr val="000000"/>
              </a:solidFill>
              <a:latin typeface="Calibri" panose="020F0502020204030204" pitchFamily="34" charset="0"/>
            </a:endParaRPr>
          </a:p>
          <a:p>
            <a:r>
              <a:rPr lang="en-US" altLang="en-US" sz="1800" dirty="0">
                <a:solidFill>
                  <a:srgbClr val="000000"/>
                </a:solidFill>
                <a:latin typeface="Calibri" panose="020F0502020204030204" pitchFamily="34" charset="0"/>
              </a:rPr>
              <a:t>VAPS is indicated in stable </a:t>
            </a:r>
            <a:r>
              <a:rPr lang="en-US" altLang="en-US" sz="1800" dirty="0" err="1">
                <a:solidFill>
                  <a:srgbClr val="000000"/>
                </a:solidFill>
                <a:latin typeface="Calibri" panose="020F0502020204030204" pitchFamily="34" charset="0"/>
              </a:rPr>
              <a:t>hypercapnicCOPD</a:t>
            </a:r>
            <a:r>
              <a:rPr lang="en-US" altLang="en-US" sz="1800" dirty="0">
                <a:solidFill>
                  <a:srgbClr val="000000"/>
                </a:solidFill>
                <a:latin typeface="Calibri" panose="020F0502020204030204" pitchFamily="34" charset="0"/>
              </a:rPr>
              <a:t> patients (pCO2&gt;52 when stable) and</a:t>
            </a:r>
          </a:p>
          <a:p>
            <a:r>
              <a:rPr lang="en-US" altLang="en-US" sz="1800" dirty="0">
                <a:solidFill>
                  <a:srgbClr val="000000"/>
                </a:solidFill>
                <a:latin typeface="Arial" panose="020B0604020202020204" pitchFamily="34" charset="0"/>
              </a:rPr>
              <a:t>•Nocturnal hypoxemia (SpO2 &lt;88% x 5 min) or </a:t>
            </a:r>
          </a:p>
          <a:p>
            <a:r>
              <a:rPr lang="en-US" altLang="en-US" sz="1800" dirty="0">
                <a:solidFill>
                  <a:srgbClr val="000000"/>
                </a:solidFill>
                <a:latin typeface="Arial" panose="020B0604020202020204" pitchFamily="34" charset="0"/>
              </a:rPr>
              <a:t>•</a:t>
            </a:r>
            <a:r>
              <a:rPr lang="en-US" altLang="en-US" sz="1800" dirty="0">
                <a:solidFill>
                  <a:srgbClr val="000000"/>
                </a:solidFill>
                <a:latin typeface="Calibri" panose="020F0502020204030204" pitchFamily="34" charset="0"/>
              </a:rPr>
              <a:t>Recurrent AE-COPD hospitalizations</a:t>
            </a:r>
          </a:p>
          <a:p>
            <a:r>
              <a:rPr lang="en-US" altLang="en-US" sz="1800" dirty="0">
                <a:solidFill>
                  <a:srgbClr val="000000"/>
                </a:solidFill>
                <a:latin typeface="Arial" panose="020B0604020202020204" pitchFamily="34" charset="0"/>
              </a:rPr>
              <a:t>•Mortality benefit with NIV less clear</a:t>
            </a:r>
          </a:p>
          <a:p>
            <a:r>
              <a:rPr lang="en-US" altLang="en-US" sz="1800" dirty="0">
                <a:solidFill>
                  <a:srgbClr val="000000"/>
                </a:solidFill>
                <a:latin typeface="Arial" panose="020B0604020202020204" pitchFamily="34" charset="0"/>
              </a:rPr>
              <a:t>•High intensity ventilation which lowers pCO2 seems to have better outcomes</a:t>
            </a:r>
          </a:p>
          <a:p>
            <a:r>
              <a:rPr lang="en-US" altLang="en-US" sz="1800" dirty="0">
                <a:solidFill>
                  <a:srgbClr val="000000"/>
                </a:solidFill>
                <a:latin typeface="Arial" panose="020B0604020202020204" pitchFamily="34" charset="0"/>
              </a:rPr>
              <a:t>•</a:t>
            </a:r>
            <a:r>
              <a:rPr lang="en-US" altLang="en-US" sz="1800" dirty="0">
                <a:solidFill>
                  <a:srgbClr val="000000"/>
                </a:solidFill>
                <a:latin typeface="Calibri" panose="020F0502020204030204" pitchFamily="34" charset="0"/>
              </a:rPr>
              <a:t>VAPS with TV ~ 8cc/kg can be used to try &amp; </a:t>
            </a:r>
            <a:r>
              <a:rPr lang="en-US" altLang="en-US" sz="1800" dirty="0" err="1">
                <a:solidFill>
                  <a:srgbClr val="000000"/>
                </a:solidFill>
                <a:latin typeface="Calibri" panose="020F0502020204030204" pitchFamily="34" charset="0"/>
              </a:rPr>
              <a:t>approxhigh</a:t>
            </a:r>
            <a:r>
              <a:rPr lang="en-US" altLang="en-US" sz="1800" dirty="0">
                <a:solidFill>
                  <a:srgbClr val="000000"/>
                </a:solidFill>
                <a:latin typeface="Calibri" panose="020F0502020204030204" pitchFamily="34" charset="0"/>
              </a:rPr>
              <a:t> intensity ventilation</a:t>
            </a:r>
          </a:p>
          <a:p>
            <a:r>
              <a:rPr lang="en-US" altLang="en-US" sz="1800" dirty="0">
                <a:solidFill>
                  <a:srgbClr val="000000"/>
                </a:solidFill>
                <a:latin typeface="Arial" panose="020B0604020202020204" pitchFamily="34" charset="0"/>
              </a:rPr>
              <a:t>•</a:t>
            </a:r>
            <a:r>
              <a:rPr lang="en-US" altLang="en-US" sz="1800" dirty="0">
                <a:solidFill>
                  <a:srgbClr val="000000"/>
                </a:solidFill>
                <a:latin typeface="Calibri" panose="020F0502020204030204" pitchFamily="34" charset="0"/>
              </a:rPr>
              <a:t>Use short inspiratory times (</a:t>
            </a:r>
            <a:r>
              <a:rPr lang="en-US" altLang="en-US" sz="1800" dirty="0" err="1">
                <a:solidFill>
                  <a:srgbClr val="000000"/>
                </a:solidFill>
                <a:latin typeface="Calibri" panose="020F0502020204030204" pitchFamily="34" charset="0"/>
              </a:rPr>
              <a:t>Timax</a:t>
            </a:r>
            <a:r>
              <a:rPr lang="en-US" altLang="en-US" sz="1800" dirty="0">
                <a:solidFill>
                  <a:srgbClr val="000000"/>
                </a:solidFill>
                <a:latin typeface="Calibri" panose="020F0502020204030204" pitchFamily="34" charset="0"/>
              </a:rPr>
              <a:t> &lt;1.2 sec)</a:t>
            </a:r>
          </a:p>
          <a:p>
            <a:r>
              <a:rPr lang="en-US" altLang="en-US" sz="1800" dirty="0">
                <a:solidFill>
                  <a:srgbClr val="000000"/>
                </a:solidFill>
                <a:latin typeface="Arial" panose="020B0604020202020204" pitchFamily="34" charset="0"/>
              </a:rPr>
              <a:t>•</a:t>
            </a:r>
            <a:r>
              <a:rPr lang="en-US" altLang="en-US" sz="1800" dirty="0">
                <a:solidFill>
                  <a:srgbClr val="000000"/>
                </a:solidFill>
                <a:latin typeface="Calibri" panose="020F0502020204030204" pitchFamily="34" charset="0"/>
              </a:rPr>
              <a:t>AVAPS-AE (ST mode) with </a:t>
            </a:r>
            <a:r>
              <a:rPr lang="en-US" altLang="en-US" sz="1800" dirty="0" err="1">
                <a:solidFill>
                  <a:srgbClr val="000000"/>
                </a:solidFill>
                <a:latin typeface="Calibri" panose="020F0502020204030204" pitchFamily="34" charset="0"/>
              </a:rPr>
              <a:t>AutoTrakis</a:t>
            </a:r>
            <a:r>
              <a:rPr lang="en-US" altLang="en-US" sz="1800" dirty="0">
                <a:solidFill>
                  <a:srgbClr val="000000"/>
                </a:solidFill>
                <a:latin typeface="Calibri" panose="020F0502020204030204" pitchFamily="34" charset="0"/>
              </a:rPr>
              <a:t> particularly well-suited for COPD pts. </a:t>
            </a:r>
          </a:p>
          <a:p>
            <a:r>
              <a:rPr lang="en-US" altLang="en-US" sz="1800" dirty="0">
                <a:solidFill>
                  <a:srgbClr val="000000"/>
                </a:solidFill>
                <a:latin typeface="Arial" panose="020B0604020202020204" pitchFamily="34" charset="0"/>
              </a:rPr>
              <a:t>•</a:t>
            </a:r>
            <a:r>
              <a:rPr lang="en-US" altLang="en-US" sz="1800" dirty="0">
                <a:solidFill>
                  <a:srgbClr val="000000"/>
                </a:solidFill>
                <a:latin typeface="Calibri" panose="020F0502020204030204" pitchFamily="34" charset="0"/>
              </a:rPr>
              <a:t>Severe COPD patients may have intrinsic PEEP so using a bit of EPAP may help overcome inspiratory threshold load</a:t>
            </a:r>
          </a:p>
          <a:p>
            <a:endParaRPr lang="en-US" altLang="en-US" dirty="0">
              <a:latin typeface="Arial" panose="020B0604020202020204" pitchFamily="34" charset="0"/>
            </a:endParaRPr>
          </a:p>
        </p:txBody>
      </p:sp>
      <p:sp>
        <p:nvSpPr>
          <p:cNvPr id="77828" name="Slide Number Placeholder 3">
            <a:extLst>
              <a:ext uri="{FF2B5EF4-FFF2-40B4-BE49-F238E27FC236}">
                <a16:creationId xmlns:a16="http://schemas.microsoft.com/office/drawing/2014/main" id="{35C1A9C2-F37D-40F4-A3E0-E3D66C0A3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6B422A-4D3D-4A9E-B3CB-D785A3E5EAE9}" type="slidenum">
              <a:rPr lang="en-US" altLang="en-US"/>
              <a:pPr/>
              <a:t>67</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9E606DD-32ED-4874-8B5A-2C26D3FC29E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55B76D1-5CD9-4ADE-922A-00A512459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142496AD-6FD8-488A-964B-6F8539FFF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05B941-EA6A-4F1E-B758-8B0FE21ECAAA}" type="slidenum">
              <a:rPr lang="en-US" altLang="en-US"/>
              <a:pPr/>
              <a:t>68</a:t>
            </a:fld>
            <a:endParaRPr lang="en-US" altLang="en-US"/>
          </a:p>
        </p:txBody>
      </p:sp>
    </p:spTree>
    <p:extLst>
      <p:ext uri="{BB962C8B-B14F-4D97-AF65-F5344CB8AC3E}">
        <p14:creationId xmlns:p14="http://schemas.microsoft.com/office/powerpoint/2010/main" val="117663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9E606DD-32ED-4874-8B5A-2C26D3FC29E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55B76D1-5CD9-4ADE-922A-00A512459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142496AD-6FD8-488A-964B-6F8539FFF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05B941-EA6A-4F1E-B758-8B0FE21ECAAA}" type="slidenum">
              <a:rPr lang="en-US" altLang="en-US"/>
              <a:pPr/>
              <a:t>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10</a:t>
            </a:fld>
            <a:endParaRPr lang="en-US"/>
          </a:p>
        </p:txBody>
      </p:sp>
    </p:spTree>
    <p:extLst>
      <p:ext uri="{BB962C8B-B14F-4D97-AF65-F5344CB8AC3E}">
        <p14:creationId xmlns:p14="http://schemas.microsoft.com/office/powerpoint/2010/main" val="354453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11</a:t>
            </a:fld>
            <a:endParaRPr lang="en-US"/>
          </a:p>
        </p:txBody>
      </p:sp>
    </p:spTree>
    <p:extLst>
      <p:ext uri="{BB962C8B-B14F-4D97-AF65-F5344CB8AC3E}">
        <p14:creationId xmlns:p14="http://schemas.microsoft.com/office/powerpoint/2010/main" val="3351103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9E606DD-32ED-4874-8B5A-2C26D3FC29E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55B76D1-5CD9-4ADE-922A-00A512459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142496AD-6FD8-488A-964B-6F8539FFF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05B941-EA6A-4F1E-B758-8B0FE21ECAAA}" type="slidenum">
              <a:rPr lang="en-US" altLang="en-US"/>
              <a:pPr/>
              <a:t>12</a:t>
            </a:fld>
            <a:endParaRPr lang="en-US" altLang="en-US"/>
          </a:p>
        </p:txBody>
      </p:sp>
    </p:spTree>
    <p:extLst>
      <p:ext uri="{BB962C8B-B14F-4D97-AF65-F5344CB8AC3E}">
        <p14:creationId xmlns:p14="http://schemas.microsoft.com/office/powerpoint/2010/main" val="3236569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13</a:t>
            </a:fld>
            <a:endParaRPr lang="en-US"/>
          </a:p>
        </p:txBody>
      </p:sp>
    </p:spTree>
    <p:extLst>
      <p:ext uri="{BB962C8B-B14F-4D97-AF65-F5344CB8AC3E}">
        <p14:creationId xmlns:p14="http://schemas.microsoft.com/office/powerpoint/2010/main" val="3122041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99026" cy="455676"/>
          </a:xfrm>
          <a:prstGeom prst="rect">
            <a:avLst/>
          </a:prstGeom>
        </p:spPr>
      </p:pic>
    </p:spTree>
    <p:extLst>
      <p:ext uri="{BB962C8B-B14F-4D97-AF65-F5344CB8AC3E}">
        <p14:creationId xmlns:p14="http://schemas.microsoft.com/office/powerpoint/2010/main" val="77659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Martha's Vineyard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95965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entworth-Douglas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548508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Nantucket Cottage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71004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7815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53151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Urgent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D292CBA6-E9F4-4B47-BCEB-F05290DF28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438555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5DF6FCAD-1764-CF41-B397-F9A62A2D6C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1713747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0" name="Graphic 9">
            <a:extLst>
              <a:ext uri="{FF2B5EF4-FFF2-40B4-BE49-F238E27FC236}">
                <a16:creationId xmlns:a16="http://schemas.microsoft.com/office/drawing/2014/main" id="{055F566E-71D8-904F-A69E-F75E35169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40636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r>
              <a:rPr lang="en-US"/>
              <a:t>CONTINUING MEDICAL EDUCATIONDEPARTMENT OF MEDICINE</a:t>
            </a:r>
            <a:endParaRPr lang="en-US" dirty="0"/>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3395016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C63972-A150-46DA-A799-37BC8B04399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D9611-FEF1-486F-99E8-BDF0F9B2187D}" type="slidenum">
              <a:rPr lang="en-US" smtClean="0"/>
              <a:t>‹#›</a:t>
            </a:fld>
            <a:endParaRPr lang="en-US"/>
          </a:p>
        </p:txBody>
      </p:sp>
    </p:spTree>
    <p:extLst>
      <p:ext uri="{BB962C8B-B14F-4D97-AF65-F5344CB8AC3E}">
        <p14:creationId xmlns:p14="http://schemas.microsoft.com/office/powerpoint/2010/main" val="309678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4061647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40F988-3709-4E66-B2D4-F18054AC3EA3}"/>
              </a:ext>
            </a:extLst>
          </p:cNvPr>
          <p:cNvSpPr txBox="1">
            <a:spLocks/>
          </p:cNvSpPr>
          <p:nvPr userDrawn="1"/>
        </p:nvSpPr>
        <p:spPr>
          <a:xfrm>
            <a:off x="4673600" y="6356351"/>
            <a:ext cx="2844800" cy="365125"/>
          </a:xfrm>
          <a:prstGeom prst="rect">
            <a:avLst/>
          </a:prstGeom>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B3014E51-929F-4AC4-A775-E016688AAC44}" type="slidenum">
              <a:rPr lang="en-US" altLang="en-US" sz="1200">
                <a:solidFill>
                  <a:srgbClr val="898989"/>
                </a:solidFill>
              </a:rPr>
              <a:pPr algn="ctr" eaLnBrk="1" hangingPunct="1"/>
              <a:t>‹#›</a:t>
            </a:fld>
            <a:endParaRPr lang="en-US" altLang="en-US" sz="1200">
              <a:solidFill>
                <a:srgbClr val="898989"/>
              </a:solidFill>
            </a:endParaRPr>
          </a:p>
        </p:txBody>
      </p:sp>
      <p:sp>
        <p:nvSpPr>
          <p:cNvPr id="5" name="Rectangle 4">
            <a:extLst>
              <a:ext uri="{FF2B5EF4-FFF2-40B4-BE49-F238E27FC236}">
                <a16:creationId xmlns:a16="http://schemas.microsoft.com/office/drawing/2014/main" id="{BBC7FE5B-C535-48A4-99B5-B6183BACD8AD}"/>
              </a:ext>
            </a:extLst>
          </p:cNvPr>
          <p:cNvSpPr>
            <a:spLocks noChangeArrowheads="1"/>
          </p:cNvSpPr>
          <p:nvPr userDrawn="1"/>
        </p:nvSpPr>
        <p:spPr bwMode="auto">
          <a:xfrm>
            <a:off x="0" y="6096000"/>
            <a:ext cx="12192000" cy="762000"/>
          </a:xfrm>
          <a:prstGeom prst="rect">
            <a:avLst/>
          </a:prstGeom>
          <a:solidFill>
            <a:srgbClr val="8EB4E3">
              <a:alpha val="27058"/>
            </a:srgbClr>
          </a:solidFill>
          <a:ln w="9525">
            <a:solidFill>
              <a:srgbClr val="4A7EBB"/>
            </a:solidFill>
            <a:miter lim="800000"/>
            <a:headEnd/>
            <a:tailEnd/>
          </a:ln>
          <a:effectLst>
            <a:outerShdw dist="23000" dir="5400000" rotWithShape="0">
              <a:srgbClr val="808080">
                <a:alpha val="34998"/>
              </a:srgbClr>
            </a:outerShdw>
          </a:effec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panose="020F0502020204030204" pitchFamily="34" charset="0"/>
            </a:endParaRPr>
          </a:p>
        </p:txBody>
      </p:sp>
      <p:pic>
        <p:nvPicPr>
          <p:cNvPr id="6" name="Picture 2" descr="HeartandVascular.eps">
            <a:extLst>
              <a:ext uri="{FF2B5EF4-FFF2-40B4-BE49-F238E27FC236}">
                <a16:creationId xmlns:a16="http://schemas.microsoft.com/office/drawing/2014/main" id="{4AAFB777-B7DA-4E3D-B138-4E661FD39F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1" y="6248400"/>
            <a:ext cx="2918884"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arvard-medical-school-logo1.png">
            <a:extLst>
              <a:ext uri="{FF2B5EF4-FFF2-40B4-BE49-F238E27FC236}">
                <a16:creationId xmlns:a16="http://schemas.microsoft.com/office/drawing/2014/main" id="{90F6B9D5-2647-4727-B70E-B5BBAC73AC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33467" y="6248400"/>
            <a:ext cx="215053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609600" y="457200"/>
            <a:ext cx="10972800" cy="1143000"/>
          </a:xfrm>
          <a:prstGeom prst="rect">
            <a:avLst/>
          </a:prstGeom>
        </p:spPr>
        <p:txBody>
          <a:bodyPr/>
          <a:lstStyle>
            <a:lvl1pPr>
              <a:defRPr sz="36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78320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McLe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266199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323467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Spaulding Rehabilit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158672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252203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10" name="Graphic 9">
            <a:extLst>
              <a:ext uri="{FF2B5EF4-FFF2-40B4-BE49-F238E27FC236}">
                <a16:creationId xmlns:a16="http://schemas.microsoft.com/office/drawing/2014/main" id="{B84F40C2-47BF-1D45-8046-56E657973F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75304" cy="438150"/>
          </a:xfrm>
          <a:prstGeom prst="rect">
            <a:avLst/>
          </a:prstGeom>
        </p:spPr>
      </p:pic>
    </p:spTree>
    <p:extLst>
      <p:ext uri="{BB962C8B-B14F-4D97-AF65-F5344CB8AC3E}">
        <p14:creationId xmlns:p14="http://schemas.microsoft.com/office/powerpoint/2010/main" val="202851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57778" cy="455676"/>
          </a:xfrm>
          <a:prstGeom prst="rect">
            <a:avLst/>
          </a:prstGeom>
        </p:spPr>
      </p:pic>
    </p:spTree>
    <p:extLst>
      <p:ext uri="{BB962C8B-B14F-4D97-AF65-F5344CB8AC3E}">
        <p14:creationId xmlns:p14="http://schemas.microsoft.com/office/powerpoint/2010/main" val="390459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Cooley Dickinson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CONTINUING MEDICAL EDUCATIONDEPARTMENT OF MEDICINE</a:t>
            </a:r>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45363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2"/>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530" imgH="531" progId="TCLayout.ActiveDocument.1">
                  <p:embed/>
                </p:oleObj>
              </mc:Choice>
              <mc:Fallback>
                <p:oleObj name="think-cell Slide" r:id="rId24"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a:t>CONTINUING MEDICAL EDUCATIONDEPARTMENT OF MEDICINE</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68" r:id="rId3"/>
    <p:sldLayoutId id="2147483661" r:id="rId4"/>
    <p:sldLayoutId id="2147483669" r:id="rId5"/>
    <p:sldLayoutId id="2147483676" r:id="rId6"/>
    <p:sldLayoutId id="2147483675" r:id="rId7"/>
    <p:sldLayoutId id="2147483670" r:id="rId8"/>
    <p:sldLayoutId id="2147483673" r:id="rId9"/>
    <p:sldLayoutId id="2147483671" r:id="rId10"/>
    <p:sldLayoutId id="2147483674" r:id="rId11"/>
    <p:sldLayoutId id="2147483672" r:id="rId12"/>
    <p:sldLayoutId id="2147483662" r:id="rId13"/>
    <p:sldLayoutId id="2147483663" r:id="rId14"/>
    <p:sldLayoutId id="2147483664" r:id="rId15"/>
    <p:sldLayoutId id="2147483665" r:id="rId16"/>
    <p:sldLayoutId id="2147483677" r:id="rId17"/>
    <p:sldLayoutId id="2147483679" r:id="rId18"/>
    <p:sldLayoutId id="2147483680" r:id="rId19"/>
    <p:sldLayoutId id="2147483681" r:id="rId20"/>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02C1933-575E-314E-A8C0-02AE388116AE}"/>
              </a:ext>
            </a:extLst>
          </p:cNvPr>
          <p:cNvSpPr>
            <a:spLocks noGrp="1"/>
          </p:cNvSpPr>
          <p:nvPr>
            <p:ph type="subTitle" idx="1"/>
          </p:nvPr>
        </p:nvSpPr>
        <p:spPr>
          <a:xfrm>
            <a:off x="1435983" y="1972559"/>
            <a:ext cx="9522781" cy="737220"/>
          </a:xfrm>
        </p:spPr>
        <p:txBody>
          <a:bodyPr/>
          <a:lstStyle/>
          <a:p>
            <a:pPr algn="ct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Chronic Hypoventilation and Non-Invasive Ventilation</a:t>
            </a:r>
            <a:br>
              <a:rPr lang="en-US" altLang="en-US" sz="2800" dirty="0">
                <a:latin typeface="Arial" panose="020B0604020202020204" pitchFamily="34" charset="0"/>
                <a:ea typeface="ＭＳ Ｐゴシック" panose="020B0600070205080204" pitchFamily="34" charset="-128"/>
                <a:cs typeface="Arial" panose="020B0604020202020204" pitchFamily="34" charset="0"/>
              </a:rPr>
            </a:br>
            <a:br>
              <a:rPr lang="en-US" altLang="en-US" i="1"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 Khalid Ismail, MD</a:t>
            </a:r>
          </a:p>
          <a:p>
            <a:pPr algn="ctr"/>
            <a:r>
              <a:rPr lang="en-US" altLang="en-US" dirty="0">
                <a:latin typeface="Arial" panose="020B0604020202020204" pitchFamily="34" charset="0"/>
                <a:ea typeface="ＭＳ Ｐゴシック" panose="020B0600070205080204" pitchFamily="34" charset="-128"/>
                <a:cs typeface="Arial" panose="020B0604020202020204" pitchFamily="34" charset="0"/>
              </a:rPr>
              <a:t>Director, Non-invasive Ventilation Clinic</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Ambulatory Medical Director</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Division of Pulmonary and Critical Care Medicine</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Brigham and Women’</a:t>
            </a:r>
            <a:r>
              <a:rPr lang="en-US" altLang="ja-JP" dirty="0">
                <a:latin typeface="Arial" panose="020B0604020202020204" pitchFamily="34" charset="0"/>
                <a:ea typeface="ＭＳ Ｐゴシック" panose="020B0600070205080204" pitchFamily="34" charset="-128"/>
                <a:cs typeface="Arial" panose="020B0604020202020204" pitchFamily="34" charset="0"/>
              </a:rPr>
              <a:t>s Hospital </a:t>
            </a:r>
          </a:p>
          <a:p>
            <a:pPr algn="ctr"/>
            <a:r>
              <a:rPr lang="en-US" altLang="en-US" dirty="0">
                <a:latin typeface="Arial" panose="020B0604020202020204" pitchFamily="34" charset="0"/>
                <a:ea typeface="ＭＳ Ｐゴシック" panose="020B0600070205080204" pitchFamily="34" charset="-128"/>
                <a:cs typeface="Arial" panose="020B0604020202020204" pitchFamily="34" charset="0"/>
              </a:rPr>
              <a:t>Instructor of Medicine</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Harvard Medical School</a:t>
            </a:r>
            <a:endParaRPr lang="en-US" dirty="0"/>
          </a:p>
        </p:txBody>
      </p:sp>
      <p:sp>
        <p:nvSpPr>
          <p:cNvPr id="5" name="Footer Placeholder 4">
            <a:extLst>
              <a:ext uri="{FF2B5EF4-FFF2-40B4-BE49-F238E27FC236}">
                <a16:creationId xmlns:a16="http://schemas.microsoft.com/office/drawing/2014/main" id="{DABD0A13-989D-479C-B53A-EC95CB732DC8}"/>
              </a:ext>
            </a:extLst>
          </p:cNvPr>
          <p:cNvSpPr>
            <a:spLocks noGrp="1"/>
          </p:cNvSpPr>
          <p:nvPr>
            <p:ph type="ftr" sz="quarter" idx="10"/>
          </p:nvPr>
        </p:nvSpPr>
        <p:spPr>
          <a:xfrm>
            <a:off x="917718" y="6069497"/>
            <a:ext cx="3044682" cy="480412"/>
          </a:xfrm>
        </p:spPr>
        <p:txBody>
          <a:bodyPr/>
          <a:lstStyle/>
          <a:p>
            <a:r>
              <a:rPr lang="en-US" sz="1050" b="1" dirty="0">
                <a:solidFill>
                  <a:srgbClr val="002060"/>
                </a:solidFill>
                <a:latin typeface="Arial Black" panose="020B0A04020102020204" pitchFamily="34" charset="0"/>
              </a:rPr>
              <a:t>CONTINUING MEDICAL EDUCATION</a:t>
            </a:r>
          </a:p>
          <a:p>
            <a:r>
              <a:rPr lang="en-US" sz="1050" b="1" dirty="0">
                <a:solidFill>
                  <a:srgbClr val="002060"/>
                </a:solidFill>
                <a:latin typeface="Arial Black" panose="020B0A04020102020204" pitchFamily="34" charset="0"/>
              </a:rPr>
              <a:t>DEPARTMENT OF MEDICINE</a:t>
            </a:r>
          </a:p>
        </p:txBody>
      </p:sp>
    </p:spTree>
    <p:extLst>
      <p:ext uri="{BB962C8B-B14F-4D97-AF65-F5344CB8AC3E}">
        <p14:creationId xmlns:p14="http://schemas.microsoft.com/office/powerpoint/2010/main" val="194022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0066-1E0C-4F67-B0C9-B83867854263}"/>
              </a:ext>
            </a:extLst>
          </p:cNvPr>
          <p:cNvSpPr txBox="1"/>
          <p:nvPr/>
        </p:nvSpPr>
        <p:spPr>
          <a:xfrm>
            <a:off x="4729263" y="5646907"/>
            <a:ext cx="3725694" cy="276225"/>
          </a:xfrm>
          <a:prstGeom prst="rect">
            <a:avLst/>
          </a:prstGeom>
          <a:noFill/>
        </p:spPr>
        <p:txBody>
          <a:bodyPr wrap="square">
            <a:spAutoFit/>
          </a:bodyPr>
          <a:lstStyle/>
          <a:p>
            <a:pPr>
              <a:defRPr/>
            </a:pPr>
            <a:r>
              <a:rPr lang="en-US" sz="1200" dirty="0"/>
              <a:t>John Hansen-</a:t>
            </a:r>
            <a:r>
              <a:rPr lang="en-US" sz="1200" dirty="0" err="1"/>
              <a:t>Flaschen</a:t>
            </a:r>
            <a:r>
              <a:rPr lang="en-US" sz="1200" dirty="0"/>
              <a:t>, MD, Penn Medicine</a:t>
            </a:r>
            <a:endParaRPr lang="en-US" sz="1200" dirty="0">
              <a:solidFill>
                <a:prstClr val="white"/>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345BD529-53E3-C4FD-28DD-846AA060BD3E}"/>
              </a:ext>
            </a:extLst>
          </p:cNvPr>
          <p:cNvPicPr>
            <a:picLocks noChangeAspect="1"/>
          </p:cNvPicPr>
          <p:nvPr/>
        </p:nvPicPr>
        <p:blipFill>
          <a:blip r:embed="rId3"/>
          <a:stretch>
            <a:fillRect/>
          </a:stretch>
        </p:blipFill>
        <p:spPr>
          <a:xfrm>
            <a:off x="2125569" y="934868"/>
            <a:ext cx="7940861" cy="4515666"/>
          </a:xfrm>
          <a:prstGeom prst="rect">
            <a:avLst/>
          </a:prstGeom>
        </p:spPr>
      </p:pic>
      <p:sp>
        <p:nvSpPr>
          <p:cNvPr id="2" name="Title 2">
            <a:extLst>
              <a:ext uri="{FF2B5EF4-FFF2-40B4-BE49-F238E27FC236}">
                <a16:creationId xmlns:a16="http://schemas.microsoft.com/office/drawing/2014/main" id="{E78D0D09-6796-231C-F0C8-074C908B92EB}"/>
              </a:ext>
            </a:extLst>
          </p:cNvPr>
          <p:cNvSpPr>
            <a:spLocks noGrp="1"/>
          </p:cNvSpPr>
          <p:nvPr>
            <p:ph type="title"/>
          </p:nvPr>
        </p:nvSpPr>
        <p:spPr>
          <a:xfrm>
            <a:off x="1995488" y="285750"/>
            <a:ext cx="8229600" cy="568324"/>
          </a:xfrm>
        </p:spPr>
        <p:txBody>
          <a:bodyPr/>
          <a:lstStyle/>
          <a:p>
            <a:pPr algn="ctr">
              <a:defRPr/>
            </a:pPr>
            <a:r>
              <a:rPr lang="en-US" sz="3200" dirty="0"/>
              <a:t>Control of Ventilation - Input</a:t>
            </a:r>
          </a:p>
        </p:txBody>
      </p:sp>
    </p:spTree>
    <p:extLst>
      <p:ext uri="{BB962C8B-B14F-4D97-AF65-F5344CB8AC3E}">
        <p14:creationId xmlns:p14="http://schemas.microsoft.com/office/powerpoint/2010/main" val="173640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0066-1E0C-4F67-B0C9-B83867854263}"/>
              </a:ext>
            </a:extLst>
          </p:cNvPr>
          <p:cNvSpPr txBox="1"/>
          <p:nvPr/>
        </p:nvSpPr>
        <p:spPr>
          <a:xfrm>
            <a:off x="4729263" y="5646907"/>
            <a:ext cx="3725694" cy="276225"/>
          </a:xfrm>
          <a:prstGeom prst="rect">
            <a:avLst/>
          </a:prstGeom>
          <a:noFill/>
        </p:spPr>
        <p:txBody>
          <a:bodyPr wrap="square">
            <a:spAutoFit/>
          </a:bodyPr>
          <a:lstStyle/>
          <a:p>
            <a:pPr>
              <a:defRPr/>
            </a:pPr>
            <a:r>
              <a:rPr lang="en-US" sz="1200" dirty="0"/>
              <a:t>John Hansen-</a:t>
            </a:r>
            <a:r>
              <a:rPr lang="en-US" sz="1200" dirty="0" err="1"/>
              <a:t>Flaschen</a:t>
            </a:r>
            <a:r>
              <a:rPr lang="en-US" sz="1200" dirty="0"/>
              <a:t>, MD, Penn Medicine</a:t>
            </a:r>
            <a:endParaRPr lang="en-US" sz="1200" dirty="0">
              <a:solidFill>
                <a:prstClr val="white"/>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0F6EFEC7-EBBE-FEE3-D6B0-DA5AD8220830}"/>
              </a:ext>
            </a:extLst>
          </p:cNvPr>
          <p:cNvPicPr>
            <a:picLocks noChangeAspect="1"/>
          </p:cNvPicPr>
          <p:nvPr/>
        </p:nvPicPr>
        <p:blipFill>
          <a:blip r:embed="rId3"/>
          <a:stretch>
            <a:fillRect/>
          </a:stretch>
        </p:blipFill>
        <p:spPr>
          <a:xfrm>
            <a:off x="2180927" y="735715"/>
            <a:ext cx="8078440" cy="4608124"/>
          </a:xfrm>
          <a:prstGeom prst="rect">
            <a:avLst/>
          </a:prstGeom>
        </p:spPr>
      </p:pic>
      <p:sp>
        <p:nvSpPr>
          <p:cNvPr id="2" name="Title 2">
            <a:extLst>
              <a:ext uri="{FF2B5EF4-FFF2-40B4-BE49-F238E27FC236}">
                <a16:creationId xmlns:a16="http://schemas.microsoft.com/office/drawing/2014/main" id="{F07D81A8-ADBF-893B-4DC3-AF3C6D08438F}"/>
              </a:ext>
            </a:extLst>
          </p:cNvPr>
          <p:cNvSpPr>
            <a:spLocks noGrp="1"/>
          </p:cNvSpPr>
          <p:nvPr>
            <p:ph type="title"/>
          </p:nvPr>
        </p:nvSpPr>
        <p:spPr>
          <a:xfrm>
            <a:off x="1995488" y="285750"/>
            <a:ext cx="8229600" cy="568324"/>
          </a:xfrm>
        </p:spPr>
        <p:txBody>
          <a:bodyPr/>
          <a:lstStyle/>
          <a:p>
            <a:pPr algn="ctr">
              <a:defRPr/>
            </a:pPr>
            <a:r>
              <a:rPr lang="en-US" sz="3200" dirty="0"/>
              <a:t>Control of Ventilation - Output</a:t>
            </a:r>
          </a:p>
        </p:txBody>
      </p:sp>
    </p:spTree>
    <p:extLst>
      <p:ext uri="{BB962C8B-B14F-4D97-AF65-F5344CB8AC3E}">
        <p14:creationId xmlns:p14="http://schemas.microsoft.com/office/powerpoint/2010/main" val="123569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55335-00C1-4300-8E9F-17CA483AADE2}"/>
              </a:ext>
            </a:extLst>
          </p:cNvPr>
          <p:cNvSpPr>
            <a:spLocks noGrp="1"/>
          </p:cNvSpPr>
          <p:nvPr>
            <p:ph idx="1"/>
          </p:nvPr>
        </p:nvSpPr>
        <p:spPr>
          <a:xfrm>
            <a:off x="893378" y="993303"/>
            <a:ext cx="11309131" cy="4525963"/>
          </a:xfrm>
        </p:spPr>
        <p:txBody>
          <a:bodyPr/>
          <a:lstStyle/>
          <a:p>
            <a:pPr marL="342900" indent="-342900">
              <a:buFont typeface="Wingdings" panose="05000000000000000000" pitchFamily="2" charset="2"/>
              <a:buChar char="q"/>
              <a:defRPr/>
            </a:pPr>
            <a:r>
              <a:rPr lang="en-US" dirty="0"/>
              <a:t>Decreased central drive:</a:t>
            </a:r>
          </a:p>
          <a:p>
            <a:pPr marL="804863" lvl="1" indent="-342900">
              <a:buFont typeface="Wingdings" panose="05000000000000000000" pitchFamily="2" charset="2"/>
              <a:buChar char="Ø"/>
              <a:defRPr/>
            </a:pPr>
            <a:r>
              <a:rPr lang="en-US" dirty="0"/>
              <a:t>Functional:</a:t>
            </a:r>
          </a:p>
          <a:p>
            <a:pPr marL="1031875" lvl="2" indent="-342900">
              <a:buFont typeface="Arial" panose="020B0604020202020204" pitchFamily="34" charset="0"/>
              <a:buChar char="•"/>
              <a:defRPr/>
            </a:pPr>
            <a:r>
              <a:rPr lang="en-US" dirty="0"/>
              <a:t>Drugs (sedatives, narcotics), Metabolic (Low K, Mg, &amp; Phosphate, metabolic alkalosis) </a:t>
            </a:r>
            <a:endParaRPr lang="en-US" i="1" dirty="0"/>
          </a:p>
          <a:p>
            <a:pPr marL="804863" lvl="1" indent="-342900">
              <a:buFont typeface="Wingdings" panose="05000000000000000000" pitchFamily="2" charset="2"/>
              <a:buChar char="Ø"/>
              <a:defRPr/>
            </a:pPr>
            <a:r>
              <a:rPr lang="en-US" dirty="0"/>
              <a:t>Structural</a:t>
            </a:r>
          </a:p>
          <a:p>
            <a:pPr marL="1031875" lvl="2" indent="-342900">
              <a:buFont typeface="Arial" panose="020B0604020202020204" pitchFamily="34" charset="0"/>
              <a:buChar char="•"/>
              <a:defRPr/>
            </a:pPr>
            <a:r>
              <a:rPr lang="en-US" dirty="0"/>
              <a:t>Stroke, trauma, neoplasm </a:t>
            </a:r>
          </a:p>
          <a:p>
            <a:pPr marL="804863" lvl="1" indent="-342900">
              <a:buFont typeface="Wingdings" panose="05000000000000000000" pitchFamily="2" charset="2"/>
              <a:buChar char="Ø"/>
              <a:defRPr/>
            </a:pPr>
            <a:r>
              <a:rPr lang="en-US" dirty="0"/>
              <a:t>Idiopathic</a:t>
            </a:r>
          </a:p>
          <a:p>
            <a:pPr marL="1031875" lvl="2" indent="-342900">
              <a:buFont typeface="Arial" panose="020B0604020202020204" pitchFamily="34" charset="0"/>
              <a:buChar char="•"/>
              <a:defRPr/>
            </a:pPr>
            <a:r>
              <a:rPr lang="en-US" dirty="0"/>
              <a:t>Primary alveolar hypoventilation (including OHS)</a:t>
            </a:r>
          </a:p>
          <a:p>
            <a:pPr marL="342900" indent="-342900">
              <a:buFont typeface="Wingdings" panose="05000000000000000000" pitchFamily="2" charset="2"/>
              <a:buChar char="q"/>
              <a:defRPr/>
            </a:pPr>
            <a:r>
              <a:rPr lang="en-US" dirty="0"/>
              <a:t>Altered neural and neuromuscular transmission:</a:t>
            </a:r>
          </a:p>
          <a:p>
            <a:pPr marL="804863" lvl="1" indent="-342900">
              <a:buFont typeface="Wingdings" panose="05000000000000000000" pitchFamily="2" charset="2"/>
              <a:buChar char="Ø"/>
              <a:defRPr/>
            </a:pPr>
            <a:r>
              <a:rPr lang="en-US" dirty="0"/>
              <a:t>Neuropathies (Spinal cord injury, Guillain-Barré syndrome, Polymyositis, ALS, diaphragm paralysis)</a:t>
            </a:r>
          </a:p>
          <a:p>
            <a:pPr marL="804863" lvl="1" indent="-342900">
              <a:buFont typeface="Wingdings" panose="05000000000000000000" pitchFamily="2" charset="2"/>
              <a:buChar char="Ø"/>
              <a:defRPr/>
            </a:pPr>
            <a:r>
              <a:rPr lang="en-US" dirty="0"/>
              <a:t>Neuromuscular junction (Myasthenia Gravis)</a:t>
            </a:r>
          </a:p>
          <a:p>
            <a:pPr marL="342900" indent="-342900">
              <a:buFont typeface="Wingdings" panose="05000000000000000000" pitchFamily="2" charset="2"/>
              <a:buChar char="q"/>
              <a:defRPr/>
            </a:pPr>
            <a:r>
              <a:rPr lang="en-US" dirty="0"/>
              <a:t>Muscle abnormalities: (muscular dystrophy, disuse atrophy)</a:t>
            </a:r>
          </a:p>
          <a:p>
            <a:pPr marL="342900" indent="-342900">
              <a:buFont typeface="Wingdings" panose="05000000000000000000" pitchFamily="2" charset="2"/>
              <a:buChar char="q"/>
              <a:defRPr/>
            </a:pPr>
            <a:r>
              <a:rPr lang="en-US" dirty="0"/>
              <a:t>Chest wall and pleural abnormalities (Kyphoscoliosis, thoracoplasty, </a:t>
            </a:r>
            <a:r>
              <a:rPr lang="en-US" i="1" dirty="0"/>
              <a:t>OHS</a:t>
            </a:r>
            <a:r>
              <a:rPr lang="en-US" dirty="0"/>
              <a:t>)</a:t>
            </a:r>
          </a:p>
          <a:p>
            <a:pPr marL="342900" indent="-342900">
              <a:buFont typeface="Wingdings" panose="05000000000000000000" pitchFamily="2" charset="2"/>
              <a:buChar char="q"/>
              <a:defRPr/>
            </a:pPr>
            <a:r>
              <a:rPr lang="en-US" dirty="0"/>
              <a:t>Airway obstruction </a:t>
            </a:r>
          </a:p>
          <a:p>
            <a:pPr marL="804863" lvl="1" indent="-342900">
              <a:buFont typeface="Wingdings" panose="05000000000000000000" pitchFamily="2" charset="2"/>
              <a:buChar char="Ø"/>
              <a:defRPr/>
            </a:pPr>
            <a:r>
              <a:rPr lang="en-US" dirty="0"/>
              <a:t>Upper airway: (OSA/OHS, tracheal stenosis, tonsillar hypertrophy)</a:t>
            </a:r>
          </a:p>
          <a:p>
            <a:pPr marL="804863" lvl="1" indent="-342900">
              <a:buFont typeface="Wingdings" panose="05000000000000000000" pitchFamily="2" charset="2"/>
              <a:buChar char="Ø"/>
              <a:defRPr/>
            </a:pPr>
            <a:r>
              <a:rPr lang="en-US" dirty="0"/>
              <a:t>Lower airway: COPD</a:t>
            </a:r>
          </a:p>
          <a:p>
            <a:pPr marL="342900" indent="-342900">
              <a:buFont typeface="Wingdings" panose="05000000000000000000" pitchFamily="2" charset="2"/>
              <a:buChar char="q"/>
              <a:defRPr/>
            </a:pPr>
            <a:r>
              <a:rPr lang="en-US" dirty="0"/>
              <a:t>Parenchymal lung disease (Interstitial lung disease, surgical resection)</a:t>
            </a:r>
          </a:p>
        </p:txBody>
      </p:sp>
      <p:sp>
        <p:nvSpPr>
          <p:cNvPr id="3" name="Title 2">
            <a:extLst>
              <a:ext uri="{FF2B5EF4-FFF2-40B4-BE49-F238E27FC236}">
                <a16:creationId xmlns:a16="http://schemas.microsoft.com/office/drawing/2014/main" id="{3290ACD4-AB6A-4821-ACD8-3FF4142BFBCA}"/>
              </a:ext>
            </a:extLst>
          </p:cNvPr>
          <p:cNvSpPr>
            <a:spLocks noGrp="1"/>
          </p:cNvSpPr>
          <p:nvPr>
            <p:ph type="title"/>
          </p:nvPr>
        </p:nvSpPr>
        <p:spPr>
          <a:xfrm>
            <a:off x="2109788" y="261391"/>
            <a:ext cx="8229600" cy="431528"/>
          </a:xfrm>
        </p:spPr>
        <p:txBody>
          <a:bodyPr/>
          <a:lstStyle/>
          <a:p>
            <a:pPr algn="ctr">
              <a:defRPr/>
            </a:pPr>
            <a:r>
              <a:rPr lang="en-US" sz="2800" dirty="0"/>
              <a:t>Hypoventilation</a:t>
            </a:r>
          </a:p>
        </p:txBody>
      </p:sp>
      <p:cxnSp>
        <p:nvCxnSpPr>
          <p:cNvPr id="4" name="Straight Connector 3">
            <a:extLst>
              <a:ext uri="{FF2B5EF4-FFF2-40B4-BE49-F238E27FC236}">
                <a16:creationId xmlns:a16="http://schemas.microsoft.com/office/drawing/2014/main" id="{7EBD5428-2474-4948-A1A5-9AB052AA7359}"/>
              </a:ext>
            </a:extLst>
          </p:cNvPr>
          <p:cNvCxnSpPr/>
          <p:nvPr/>
        </p:nvCxnSpPr>
        <p:spPr>
          <a:xfrm flipV="1">
            <a:off x="1995488" y="721219"/>
            <a:ext cx="8458200" cy="38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C06F36B-14B7-9EBE-0A51-D47762B58C2A}"/>
              </a:ext>
            </a:extLst>
          </p:cNvPr>
          <p:cNvCxnSpPr>
            <a:cxnSpLocks/>
          </p:cNvCxnSpPr>
          <p:nvPr/>
        </p:nvCxnSpPr>
        <p:spPr>
          <a:xfrm>
            <a:off x="404648" y="4641578"/>
            <a:ext cx="113827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F480273-FC68-EBE2-147A-E56CC717FF88}"/>
              </a:ext>
            </a:extLst>
          </p:cNvPr>
          <p:cNvSpPr txBox="1"/>
          <p:nvPr/>
        </p:nvSpPr>
        <p:spPr>
          <a:xfrm>
            <a:off x="9707453" y="4169770"/>
            <a:ext cx="1492470" cy="369332"/>
          </a:xfrm>
          <a:prstGeom prst="rect">
            <a:avLst/>
          </a:prstGeom>
          <a:noFill/>
          <a:ln>
            <a:solidFill>
              <a:srgbClr val="FF0000"/>
            </a:solidFill>
          </a:ln>
        </p:spPr>
        <p:txBody>
          <a:bodyPr wrap="square" rtlCol="0">
            <a:spAutoFit/>
          </a:bodyPr>
          <a:lstStyle/>
          <a:p>
            <a:r>
              <a:rPr lang="en-US" dirty="0">
                <a:solidFill>
                  <a:srgbClr val="FF0000"/>
                </a:solidFill>
              </a:rPr>
              <a:t>Pump Failure</a:t>
            </a:r>
          </a:p>
        </p:txBody>
      </p:sp>
      <p:sp>
        <p:nvSpPr>
          <p:cNvPr id="9" name="TextBox 8">
            <a:extLst>
              <a:ext uri="{FF2B5EF4-FFF2-40B4-BE49-F238E27FC236}">
                <a16:creationId xmlns:a16="http://schemas.microsoft.com/office/drawing/2014/main" id="{AFBD297F-1767-4201-DC2F-A972DE762A62}"/>
              </a:ext>
            </a:extLst>
          </p:cNvPr>
          <p:cNvSpPr txBox="1"/>
          <p:nvPr/>
        </p:nvSpPr>
        <p:spPr>
          <a:xfrm>
            <a:off x="8808818" y="4726922"/>
            <a:ext cx="3289740" cy="369332"/>
          </a:xfrm>
          <a:prstGeom prst="rect">
            <a:avLst/>
          </a:prstGeom>
          <a:noFill/>
          <a:ln>
            <a:solidFill>
              <a:srgbClr val="FF0000"/>
            </a:solidFill>
          </a:ln>
        </p:spPr>
        <p:txBody>
          <a:bodyPr wrap="square" rtlCol="0">
            <a:spAutoFit/>
          </a:bodyPr>
          <a:lstStyle/>
          <a:p>
            <a:r>
              <a:rPr lang="en-US" dirty="0">
                <a:solidFill>
                  <a:srgbClr val="FF0000"/>
                </a:solidFill>
              </a:rPr>
              <a:t>Airway and Parenchymal Disease</a:t>
            </a:r>
          </a:p>
        </p:txBody>
      </p:sp>
    </p:spTree>
    <p:extLst>
      <p:ext uri="{BB962C8B-B14F-4D97-AF65-F5344CB8AC3E}">
        <p14:creationId xmlns:p14="http://schemas.microsoft.com/office/powerpoint/2010/main" val="41895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fade">
                                      <p:cBhvr>
                                        <p:cTn id="46" dur="500"/>
                                        <p:tgtEl>
                                          <p:spTgt spid="2">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animEffect transition="in" filter="fade">
                                      <p:cBhvr>
                                        <p:cTn id="59" dur="500"/>
                                        <p:tgtEl>
                                          <p:spTgt spid="2">
                                            <p:txEl>
                                              <p:pRg st="12" end="1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13" end="13"/>
                                            </p:txEl>
                                          </p:spTgt>
                                        </p:tgtEl>
                                        <p:attrNameLst>
                                          <p:attrName>style.visibility</p:attrName>
                                        </p:attrNameLst>
                                      </p:cBhvr>
                                      <p:to>
                                        <p:strVal val="visible"/>
                                      </p:to>
                                    </p:set>
                                    <p:animEffect transition="in" filter="fade">
                                      <p:cBhvr>
                                        <p:cTn id="65" dur="500"/>
                                        <p:tgtEl>
                                          <p:spTgt spid="2">
                                            <p:txEl>
                                              <p:pRg st="13" end="13"/>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
                                            <p:txEl>
                                              <p:pRg st="14" end="14"/>
                                            </p:txEl>
                                          </p:spTgt>
                                        </p:tgtEl>
                                        <p:attrNameLst>
                                          <p:attrName>style.visibility</p:attrName>
                                        </p:attrNameLst>
                                      </p:cBhvr>
                                      <p:to>
                                        <p:strVal val="visible"/>
                                      </p:to>
                                    </p:set>
                                    <p:animEffect transition="in" filter="fade">
                                      <p:cBhvr>
                                        <p:cTn id="68" dur="500"/>
                                        <p:tgtEl>
                                          <p:spTgt spid="2">
                                            <p:txEl>
                                              <p:pRg st="14" end="1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
                                            <p:txEl>
                                              <p:pRg st="15" end="15"/>
                                            </p:txEl>
                                          </p:spTgt>
                                        </p:tgtEl>
                                        <p:attrNameLst>
                                          <p:attrName>style.visibility</p:attrName>
                                        </p:attrNameLst>
                                      </p:cBhvr>
                                      <p:to>
                                        <p:strVal val="visible"/>
                                      </p:to>
                                    </p:set>
                                    <p:animEffect transition="in" filter="fade">
                                      <p:cBhvr>
                                        <p:cTn id="73"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4">
            <a:extLst>
              <a:ext uri="{FF2B5EF4-FFF2-40B4-BE49-F238E27FC236}">
                <a16:creationId xmlns:a16="http://schemas.microsoft.com/office/drawing/2014/main" id="{51B6523F-D7EF-494E-8412-D5B74ECFBB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3889" y="609601"/>
            <a:ext cx="58642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5330066-1E0C-4F67-B0C9-B83867854263}"/>
              </a:ext>
            </a:extLst>
          </p:cNvPr>
          <p:cNvSpPr txBox="1"/>
          <p:nvPr/>
        </p:nvSpPr>
        <p:spPr>
          <a:xfrm>
            <a:off x="4114800" y="5715001"/>
            <a:ext cx="5943600" cy="276225"/>
          </a:xfrm>
          <a:prstGeom prst="rect">
            <a:avLst/>
          </a:prstGeom>
          <a:noFill/>
        </p:spPr>
        <p:txBody>
          <a:bodyPr>
            <a:spAutoFit/>
          </a:bodyPr>
          <a:lstStyle/>
          <a:p>
            <a:pPr>
              <a:defRPr/>
            </a:pPr>
            <a:r>
              <a:rPr lang="en-US" sz="1200" dirty="0"/>
              <a:t>Walter T. McNicholas, MD, FCCP. CHEST 2017; 152(6):1318-1326</a:t>
            </a:r>
            <a:endParaRPr lang="en-US" sz="1200" dirty="0">
              <a:solidFill>
                <a:prstClr val="white"/>
              </a:solidFill>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30929EE-9616-4FFA-B119-FD2CD462EECE}"/>
              </a:ext>
            </a:extLst>
          </p:cNvPr>
          <p:cNvSpPr>
            <a:spLocks noGrp="1"/>
          </p:cNvSpPr>
          <p:nvPr>
            <p:ph idx="1"/>
          </p:nvPr>
        </p:nvSpPr>
        <p:spPr>
          <a:xfrm>
            <a:off x="2095500" y="1485900"/>
            <a:ext cx="8229600" cy="3886200"/>
          </a:xfrm>
        </p:spPr>
        <p:txBody>
          <a:bodyPr/>
          <a:lstStyle/>
          <a:p>
            <a:pPr>
              <a:defRPr/>
            </a:pPr>
            <a:r>
              <a:rPr lang="en-US" sz="2400" dirty="0"/>
              <a:t>↓ in hypoxic and hypercapnic ventilatory response 20-30%</a:t>
            </a:r>
          </a:p>
          <a:p>
            <a:pPr>
              <a:defRPr/>
            </a:pPr>
            <a:r>
              <a:rPr lang="en-US" sz="2400" dirty="0"/>
              <a:t>↓ in minute ventilation 0.5-1.5 L</a:t>
            </a:r>
          </a:p>
          <a:p>
            <a:pPr>
              <a:defRPr/>
            </a:pPr>
            <a:r>
              <a:rPr lang="en-US" sz="2400" dirty="0"/>
              <a:t>↓ PaO2</a:t>
            </a:r>
            <a:r>
              <a:rPr lang="en-US" sz="2400" b="1" dirty="0"/>
              <a:t> </a:t>
            </a:r>
            <a:r>
              <a:rPr lang="en-US" sz="2400" dirty="0"/>
              <a:t>3-10 mmHg</a:t>
            </a:r>
          </a:p>
          <a:p>
            <a:pPr>
              <a:defRPr/>
            </a:pPr>
            <a:r>
              <a:rPr lang="en-US" sz="2400" dirty="0"/>
              <a:t>↑ PaCO2 2-8 mmHg</a:t>
            </a:r>
          </a:p>
          <a:p>
            <a:pPr>
              <a:defRPr/>
            </a:pPr>
            <a:r>
              <a:rPr lang="en-US" sz="2400" dirty="0"/>
              <a:t>↓ SaO2</a:t>
            </a:r>
            <a:r>
              <a:rPr lang="en-US" sz="2400" b="1" dirty="0"/>
              <a:t> </a:t>
            </a:r>
            <a:r>
              <a:rPr lang="en-US" sz="2400" dirty="0"/>
              <a:t>2-4%</a:t>
            </a:r>
          </a:p>
          <a:p>
            <a:pPr>
              <a:defRPr/>
            </a:pPr>
            <a:r>
              <a:rPr lang="en-US" sz="2400" dirty="0"/>
              <a:t>↑ in upper airway resistance</a:t>
            </a:r>
          </a:p>
        </p:txBody>
      </p:sp>
      <p:sp>
        <p:nvSpPr>
          <p:cNvPr id="4" name="Title 3">
            <a:extLst>
              <a:ext uri="{FF2B5EF4-FFF2-40B4-BE49-F238E27FC236}">
                <a16:creationId xmlns:a16="http://schemas.microsoft.com/office/drawing/2014/main" id="{A9411A95-4327-4873-96C3-12A2884CD9E2}"/>
              </a:ext>
            </a:extLst>
          </p:cNvPr>
          <p:cNvSpPr>
            <a:spLocks noGrp="1"/>
          </p:cNvSpPr>
          <p:nvPr>
            <p:ph type="title"/>
          </p:nvPr>
        </p:nvSpPr>
        <p:spPr>
          <a:xfrm>
            <a:off x="2095500" y="495300"/>
            <a:ext cx="8229600" cy="1143000"/>
          </a:xfrm>
        </p:spPr>
        <p:txBody>
          <a:bodyPr/>
          <a:lstStyle/>
          <a:p>
            <a:pPr algn="ctr">
              <a:defRPr/>
            </a:pPr>
            <a:r>
              <a:rPr lang="en-US" sz="3200" dirty="0"/>
              <a:t>Respiratory changes during Sleep</a:t>
            </a:r>
          </a:p>
        </p:txBody>
      </p:sp>
      <p:cxnSp>
        <p:nvCxnSpPr>
          <p:cNvPr id="9" name="Straight Connector 8">
            <a:extLst>
              <a:ext uri="{FF2B5EF4-FFF2-40B4-BE49-F238E27FC236}">
                <a16:creationId xmlns:a16="http://schemas.microsoft.com/office/drawing/2014/main" id="{E92CD32D-0EBF-478B-A4DC-8374470B57EA}"/>
              </a:ext>
            </a:extLst>
          </p:cNvPr>
          <p:cNvCxnSpPr/>
          <p:nvPr/>
        </p:nvCxnSpPr>
        <p:spPr>
          <a:xfrm flipV="1">
            <a:off x="1866900" y="1128711"/>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2294" name="TextBox 9">
            <a:extLst>
              <a:ext uri="{FF2B5EF4-FFF2-40B4-BE49-F238E27FC236}">
                <a16:creationId xmlns:a16="http://schemas.microsoft.com/office/drawing/2014/main" id="{409A75B2-779D-41A0-A48B-0027A9B31165}"/>
              </a:ext>
            </a:extLst>
          </p:cNvPr>
          <p:cNvSpPr txBox="1">
            <a:spLocks noChangeArrowheads="1"/>
          </p:cNvSpPr>
          <p:nvPr/>
        </p:nvSpPr>
        <p:spPr bwMode="auto">
          <a:xfrm>
            <a:off x="3276600" y="5729289"/>
            <a:ext cx="5943600" cy="276225"/>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1200" dirty="0" err="1">
                <a:latin typeface="+mn-lt"/>
              </a:rPr>
              <a:t>Mohsenin</a:t>
            </a:r>
            <a:r>
              <a:rPr lang="en-US" altLang="en-US" sz="1200" dirty="0">
                <a:latin typeface="+mn-lt"/>
              </a:rPr>
              <a:t>, Semin Resp Crit Care Med 2005</a:t>
            </a:r>
          </a:p>
        </p:txBody>
      </p:sp>
      <p:cxnSp>
        <p:nvCxnSpPr>
          <p:cNvPr id="2" name="Straight Connector 1">
            <a:extLst>
              <a:ext uri="{FF2B5EF4-FFF2-40B4-BE49-F238E27FC236}">
                <a16:creationId xmlns:a16="http://schemas.microsoft.com/office/drawing/2014/main" id="{8C3E5427-D5E0-38E2-E011-08AC6FE5A710}"/>
              </a:ext>
            </a:extLst>
          </p:cNvPr>
          <p:cNvCxnSpPr/>
          <p:nvPr/>
        </p:nvCxnSpPr>
        <p:spPr>
          <a:xfrm flipV="1">
            <a:off x="1866900" y="4008546"/>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5EB4039-36A5-478A-B735-7AE03593821A}"/>
              </a:ext>
            </a:extLst>
          </p:cNvPr>
          <p:cNvCxnSpPr/>
          <p:nvPr/>
        </p:nvCxnSpPr>
        <p:spPr>
          <a:xfrm flipV="1">
            <a:off x="1998663" y="717550"/>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2291" name="Title 2">
            <a:extLst>
              <a:ext uri="{FF2B5EF4-FFF2-40B4-BE49-F238E27FC236}">
                <a16:creationId xmlns:a16="http://schemas.microsoft.com/office/drawing/2014/main" id="{CA31682F-1230-4BD3-92CD-B88B6DF955CB}"/>
              </a:ext>
            </a:extLst>
          </p:cNvPr>
          <p:cNvSpPr txBox="1">
            <a:spLocks noChangeArrowheads="1"/>
          </p:cNvSpPr>
          <p:nvPr/>
        </p:nvSpPr>
        <p:spPr bwMode="auto">
          <a:xfrm>
            <a:off x="1963738"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latin typeface="Calibri" panose="020F0502020204030204" pitchFamily="34" charset="0"/>
              </a:rPr>
              <a:t>Consequences of REM-atonia</a:t>
            </a:r>
          </a:p>
        </p:txBody>
      </p:sp>
      <p:pic>
        <p:nvPicPr>
          <p:cNvPr id="12292" name="Picture 2">
            <a:extLst>
              <a:ext uri="{FF2B5EF4-FFF2-40B4-BE49-F238E27FC236}">
                <a16:creationId xmlns:a16="http://schemas.microsoft.com/office/drawing/2014/main" id="{616A1C62-E269-4F00-823D-7519527D3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958850"/>
            <a:ext cx="3325813"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Text Box 1">
            <a:extLst>
              <a:ext uri="{FF2B5EF4-FFF2-40B4-BE49-F238E27FC236}">
                <a16:creationId xmlns:a16="http://schemas.microsoft.com/office/drawing/2014/main" id="{E14B53C5-BE6D-40BF-AD8C-35EE43B8C8D9}"/>
              </a:ext>
            </a:extLst>
          </p:cNvPr>
          <p:cNvSpPr txBox="1">
            <a:spLocks noChangeArrowheads="1"/>
          </p:cNvSpPr>
          <p:nvPr/>
        </p:nvSpPr>
        <p:spPr bwMode="auto">
          <a:xfrm>
            <a:off x="1998664" y="5373689"/>
            <a:ext cx="8493125" cy="415925"/>
          </a:xfrm>
          <a:prstGeom prst="rect">
            <a:avLst/>
          </a:prstGeom>
          <a:noFill/>
          <a:ln>
            <a:noFill/>
          </a:ln>
        </p:spPr>
        <p:txBody>
          <a:bodyPr lIns="0" tIns="0" rIns="0" bIns="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GB" altLang="en-US" sz="1400" b="1" dirty="0">
                <a:solidFill>
                  <a:srgbClr val="000000"/>
                </a:solidFill>
                <a:latin typeface="+mn-lt"/>
                <a:ea typeface="msgothic"/>
                <a:cs typeface="msgothic"/>
              </a:rPr>
              <a:t>a) Sample hypnogram and b) transcutaneous carbon dioxide tension (Pt,CO2) record illustrating Pt,CO2 corrections. </a:t>
            </a:r>
          </a:p>
        </p:txBody>
      </p:sp>
      <p:sp>
        <p:nvSpPr>
          <p:cNvPr id="12" name="Text Box 3">
            <a:extLst>
              <a:ext uri="{FF2B5EF4-FFF2-40B4-BE49-F238E27FC236}">
                <a16:creationId xmlns:a16="http://schemas.microsoft.com/office/drawing/2014/main" id="{4419A82F-F396-46B3-928F-85681460874B}"/>
              </a:ext>
            </a:extLst>
          </p:cNvPr>
          <p:cNvSpPr txBox="1">
            <a:spLocks noChangeArrowheads="1"/>
          </p:cNvSpPr>
          <p:nvPr/>
        </p:nvSpPr>
        <p:spPr bwMode="auto">
          <a:xfrm>
            <a:off x="4572000" y="5789614"/>
            <a:ext cx="3917950" cy="231775"/>
          </a:xfrm>
          <a:prstGeom prst="rect">
            <a:avLst/>
          </a:prstGeom>
          <a:noFill/>
          <a:ln>
            <a:noFill/>
          </a:ln>
        </p:spPr>
        <p:txBody>
          <a:bodyPr lIns="0" tIns="0" rIns="0" bIns="0"/>
          <a:lstStyle>
            <a:lvl1pPr>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1pPr>
            <a:lvl2pPr marL="742950" indent="-285750">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2pPr>
            <a:lvl3pPr marL="1143000" indent="-228600">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3pPr>
            <a:lvl4pPr marL="1600200" indent="-228600">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4pPr>
            <a:lvl5pPr marL="2057400" indent="-228600">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GB" altLang="en-US" sz="1200" dirty="0">
                <a:solidFill>
                  <a:srgbClr val="000000"/>
                </a:solidFill>
                <a:latin typeface="+mn-lt"/>
                <a:ea typeface="msgothic"/>
                <a:cs typeface="msgothic"/>
              </a:rPr>
              <a:t>F.J. </a:t>
            </a:r>
            <a:r>
              <a:rPr lang="en-GB" altLang="en-US" sz="1200" dirty="0" err="1">
                <a:solidFill>
                  <a:srgbClr val="000000"/>
                </a:solidFill>
                <a:latin typeface="+mn-lt"/>
                <a:ea typeface="msgothic"/>
                <a:cs typeface="msgothic"/>
              </a:rPr>
              <a:t>O'Donoghue</a:t>
            </a:r>
            <a:r>
              <a:rPr lang="en-GB" altLang="en-US" sz="1200" dirty="0">
                <a:solidFill>
                  <a:srgbClr val="000000"/>
                </a:solidFill>
                <a:latin typeface="+mn-lt"/>
                <a:ea typeface="msgothic"/>
                <a:cs typeface="msgothic"/>
              </a:rPr>
              <a:t> et al. Eur Respir J 2003;21:977-984</a:t>
            </a:r>
          </a:p>
        </p:txBody>
      </p:sp>
      <p:pic>
        <p:nvPicPr>
          <p:cNvPr id="2" name="Picture 1">
            <a:extLst>
              <a:ext uri="{FF2B5EF4-FFF2-40B4-BE49-F238E27FC236}">
                <a16:creationId xmlns:a16="http://schemas.microsoft.com/office/drawing/2014/main" id="{817FDDA1-6A36-55C0-EA47-9AA89C92CE25}"/>
              </a:ext>
            </a:extLst>
          </p:cNvPr>
          <p:cNvPicPr>
            <a:picLocks noChangeAspect="1"/>
          </p:cNvPicPr>
          <p:nvPr/>
        </p:nvPicPr>
        <p:blipFill>
          <a:blip r:embed="rId4"/>
          <a:stretch>
            <a:fillRect/>
          </a:stretch>
        </p:blipFill>
        <p:spPr>
          <a:xfrm>
            <a:off x="2106804" y="2228036"/>
            <a:ext cx="7978391" cy="1760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4CFB4F-FE59-4447-A34C-E6C92DE0A57E}"/>
              </a:ext>
            </a:extLst>
          </p:cNvPr>
          <p:cNvSpPr>
            <a:spLocks noGrp="1"/>
          </p:cNvSpPr>
          <p:nvPr>
            <p:ph type="title"/>
          </p:nvPr>
        </p:nvSpPr>
        <p:spPr>
          <a:xfrm>
            <a:off x="1995488" y="198438"/>
            <a:ext cx="8229600" cy="1143000"/>
          </a:xfrm>
        </p:spPr>
        <p:txBody>
          <a:bodyPr/>
          <a:lstStyle/>
          <a:p>
            <a:pPr algn="ctr">
              <a:defRPr/>
            </a:pPr>
            <a:r>
              <a:rPr lang="en-US" sz="2800" dirty="0"/>
              <a:t>Obstructive Sleep Apnea and Hypoventilation</a:t>
            </a:r>
          </a:p>
        </p:txBody>
      </p:sp>
      <p:pic>
        <p:nvPicPr>
          <p:cNvPr id="14339" name="Content Placeholder 3">
            <a:extLst>
              <a:ext uri="{FF2B5EF4-FFF2-40B4-BE49-F238E27FC236}">
                <a16:creationId xmlns:a16="http://schemas.microsoft.com/office/drawing/2014/main" id="{8DD0F38D-6026-4B3B-8127-F4CDC876BB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81325" y="990601"/>
            <a:ext cx="6256338"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BB311EB-F315-4341-94F9-7056132EE899}"/>
              </a:ext>
            </a:extLst>
          </p:cNvPr>
          <p:cNvSpPr txBox="1"/>
          <p:nvPr/>
        </p:nvSpPr>
        <p:spPr>
          <a:xfrm>
            <a:off x="4495801" y="5734051"/>
            <a:ext cx="3719513" cy="276225"/>
          </a:xfrm>
          <a:prstGeom prst="rect">
            <a:avLst/>
          </a:prstGeom>
          <a:noFill/>
        </p:spPr>
        <p:txBody>
          <a:bodyPr>
            <a:spAutoFit/>
          </a:bodyPr>
          <a:lstStyle/>
          <a:p>
            <a:pPr>
              <a:defRPr/>
            </a:pPr>
            <a:r>
              <a:rPr lang="en-US" sz="1200" dirty="0"/>
              <a:t>Berger et al. J Appl </a:t>
            </a:r>
            <a:r>
              <a:rPr lang="en-US" sz="1200" dirty="0" err="1"/>
              <a:t>Physiol</a:t>
            </a:r>
            <a:r>
              <a:rPr lang="en-US" sz="1200" dirty="0"/>
              <a:t> 2000;88(1):257-264</a:t>
            </a:r>
          </a:p>
        </p:txBody>
      </p:sp>
      <p:cxnSp>
        <p:nvCxnSpPr>
          <p:cNvPr id="5" name="Straight Connector 4">
            <a:extLst>
              <a:ext uri="{FF2B5EF4-FFF2-40B4-BE49-F238E27FC236}">
                <a16:creationId xmlns:a16="http://schemas.microsoft.com/office/drawing/2014/main" id="{59113BE2-517F-42EE-8548-969C5DE2F707}"/>
              </a:ext>
            </a:extLst>
          </p:cNvPr>
          <p:cNvCxnSpPr/>
          <p:nvPr/>
        </p:nvCxnSpPr>
        <p:spPr>
          <a:xfrm flipV="1">
            <a:off x="1881188" y="769938"/>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BE715-7F97-46AF-BFAA-5D8F56D551E2}"/>
              </a:ext>
            </a:extLst>
          </p:cNvPr>
          <p:cNvSpPr txBox="1"/>
          <p:nvPr/>
        </p:nvSpPr>
        <p:spPr>
          <a:xfrm>
            <a:off x="2994667" y="219171"/>
            <a:ext cx="6526925" cy="584775"/>
          </a:xfrm>
          <a:prstGeom prst="rect">
            <a:avLst/>
          </a:prstGeom>
          <a:noFill/>
        </p:spPr>
        <p:txBody>
          <a:bodyPr wrap="square" rtlCol="0">
            <a:spAutoFit/>
          </a:bodyPr>
          <a:lstStyle/>
          <a:p>
            <a:pPr algn="ctr"/>
            <a:r>
              <a:rPr lang="en-US" sz="3200" dirty="0">
                <a:solidFill>
                  <a:schemeClr val="accent3">
                    <a:lumMod val="50000"/>
                  </a:schemeClr>
                </a:solidFill>
                <a:latin typeface="+mj-lt"/>
              </a:rPr>
              <a:t>Is Chronic Hypercapnia Bad?!</a:t>
            </a:r>
          </a:p>
        </p:txBody>
      </p:sp>
      <p:cxnSp>
        <p:nvCxnSpPr>
          <p:cNvPr id="2" name="Straight Connector 1">
            <a:extLst>
              <a:ext uri="{FF2B5EF4-FFF2-40B4-BE49-F238E27FC236}">
                <a16:creationId xmlns:a16="http://schemas.microsoft.com/office/drawing/2014/main" id="{DC3D8C3B-C686-98F0-FCB7-FE0504328B37}"/>
              </a:ext>
            </a:extLst>
          </p:cNvPr>
          <p:cNvCxnSpPr/>
          <p:nvPr/>
        </p:nvCxnSpPr>
        <p:spPr>
          <a:xfrm flipV="1">
            <a:off x="1866900" y="896895"/>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AA085FD-6D9A-ED7B-2AAD-E19BAADD15BE}"/>
              </a:ext>
            </a:extLst>
          </p:cNvPr>
          <p:cNvSpPr txBox="1"/>
          <p:nvPr/>
        </p:nvSpPr>
        <p:spPr>
          <a:xfrm>
            <a:off x="2206972" y="5480379"/>
            <a:ext cx="8174273" cy="461665"/>
          </a:xfrm>
          <a:prstGeom prst="rect">
            <a:avLst/>
          </a:prstGeom>
          <a:noFill/>
        </p:spPr>
        <p:txBody>
          <a:bodyPr wrap="square">
            <a:spAutoFit/>
          </a:bodyPr>
          <a:lstStyle/>
          <a:p>
            <a:pPr>
              <a:defRPr/>
            </a:pPr>
            <a:r>
              <a:rPr lang="en-US" sz="1200" dirty="0">
                <a:solidFill>
                  <a:schemeClr val="accent3">
                    <a:lumMod val="50000"/>
                  </a:schemeClr>
                </a:solidFill>
              </a:rPr>
              <a:t>-Wilson MW, et al. Ann Am </a:t>
            </a:r>
            <a:r>
              <a:rPr lang="en-US" sz="1200" dirty="0" err="1">
                <a:solidFill>
                  <a:schemeClr val="accent3">
                    <a:lumMod val="50000"/>
                  </a:schemeClr>
                </a:solidFill>
              </a:rPr>
              <a:t>Thorac</a:t>
            </a:r>
            <a:r>
              <a:rPr lang="en-US" sz="1200" dirty="0">
                <a:solidFill>
                  <a:schemeClr val="accent3">
                    <a:lumMod val="50000"/>
                  </a:schemeClr>
                </a:solidFill>
              </a:rPr>
              <a:t> Soc. 2021;18(12):2027-2032   -</a:t>
            </a:r>
            <a:r>
              <a:rPr lang="da-DK" sz="1200" dirty="0">
                <a:solidFill>
                  <a:schemeClr val="accent1">
                    <a:lumMod val="50000"/>
                  </a:schemeClr>
                </a:solidFill>
              </a:rPr>
              <a:t>Jimenez JV, et al. Respiratory Care, May, 2023</a:t>
            </a:r>
          </a:p>
          <a:p>
            <a:pPr>
              <a:defRPr/>
            </a:pPr>
            <a:r>
              <a:rPr lang="en-US" sz="1200" dirty="0">
                <a:solidFill>
                  <a:schemeClr val="accent3">
                    <a:lumMod val="50000"/>
                  </a:schemeClr>
                </a:solidFill>
              </a:rPr>
              <a:t>-Gates KL, et al. Am J Respir Cell Mol Biol. 2013;49(11):821-828   -</a:t>
            </a:r>
            <a:r>
              <a:rPr lang="en-US" sz="1200" dirty="0" err="1">
                <a:solidFill>
                  <a:schemeClr val="accent3">
                    <a:lumMod val="50000"/>
                  </a:schemeClr>
                </a:solidFill>
              </a:rPr>
              <a:t>Giosa</a:t>
            </a:r>
            <a:r>
              <a:rPr lang="en-US" sz="1200" dirty="0">
                <a:solidFill>
                  <a:schemeClr val="accent3">
                    <a:lumMod val="50000"/>
                  </a:schemeClr>
                </a:solidFill>
              </a:rPr>
              <a:t> L, et al. Am J Respir Crit Care Med. 2021; 203(3):318-327</a:t>
            </a:r>
          </a:p>
        </p:txBody>
      </p:sp>
      <p:pic>
        <p:nvPicPr>
          <p:cNvPr id="9" name="Picture 8">
            <a:extLst>
              <a:ext uri="{FF2B5EF4-FFF2-40B4-BE49-F238E27FC236}">
                <a16:creationId xmlns:a16="http://schemas.microsoft.com/office/drawing/2014/main" id="{6D6E3346-F0F0-9908-FC6B-7B28DD643F3D}"/>
              </a:ext>
            </a:extLst>
          </p:cNvPr>
          <p:cNvPicPr>
            <a:picLocks noChangeAspect="1"/>
          </p:cNvPicPr>
          <p:nvPr/>
        </p:nvPicPr>
        <p:blipFill>
          <a:blip r:embed="rId3"/>
          <a:stretch>
            <a:fillRect/>
          </a:stretch>
        </p:blipFill>
        <p:spPr>
          <a:xfrm>
            <a:off x="1962354" y="1288399"/>
            <a:ext cx="8591550" cy="3838575"/>
          </a:xfrm>
          <a:prstGeom prst="rect">
            <a:avLst/>
          </a:prstGeom>
        </p:spPr>
      </p:pic>
    </p:spTree>
    <p:extLst>
      <p:ext uri="{BB962C8B-B14F-4D97-AF65-F5344CB8AC3E}">
        <p14:creationId xmlns:p14="http://schemas.microsoft.com/office/powerpoint/2010/main" val="200385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C9D10D-EBBF-4F37-AC2C-31ADF91EF312}"/>
              </a:ext>
            </a:extLst>
          </p:cNvPr>
          <p:cNvSpPr txBox="1"/>
          <p:nvPr/>
        </p:nvSpPr>
        <p:spPr>
          <a:xfrm>
            <a:off x="3698958" y="5687501"/>
            <a:ext cx="5093349" cy="276999"/>
          </a:xfrm>
          <a:prstGeom prst="rect">
            <a:avLst/>
          </a:prstGeom>
          <a:noFill/>
        </p:spPr>
        <p:txBody>
          <a:bodyPr wrap="square">
            <a:spAutoFit/>
          </a:bodyPr>
          <a:lstStyle/>
          <a:p>
            <a:pPr>
              <a:defRPr/>
            </a:pPr>
            <a:r>
              <a:rPr lang="da-DK" sz="1200" dirty="0">
                <a:solidFill>
                  <a:schemeClr val="accent1">
                    <a:lumMod val="50000"/>
                  </a:schemeClr>
                </a:solidFill>
              </a:rPr>
              <a:t>Jose Victor Jimenez, Jason Ackrivo, Hansen-Flaschen, Choi, et al. RC May, 2023</a:t>
            </a:r>
            <a:endParaRPr lang="en-US" sz="1200" dirty="0">
              <a:solidFill>
                <a:schemeClr val="accent1">
                  <a:lumMod val="50000"/>
                </a:schemeClr>
              </a:solidFill>
            </a:endParaRPr>
          </a:p>
        </p:txBody>
      </p:sp>
      <p:sp>
        <p:nvSpPr>
          <p:cNvPr id="4" name="TextBox 3">
            <a:extLst>
              <a:ext uri="{FF2B5EF4-FFF2-40B4-BE49-F238E27FC236}">
                <a16:creationId xmlns:a16="http://schemas.microsoft.com/office/drawing/2014/main" id="{E66BE715-7F97-46AF-BFAA-5D8F56D551E2}"/>
              </a:ext>
            </a:extLst>
          </p:cNvPr>
          <p:cNvSpPr txBox="1"/>
          <p:nvPr/>
        </p:nvSpPr>
        <p:spPr>
          <a:xfrm>
            <a:off x="1749531" y="237966"/>
            <a:ext cx="8992202" cy="646331"/>
          </a:xfrm>
          <a:prstGeom prst="rect">
            <a:avLst/>
          </a:prstGeom>
          <a:noFill/>
        </p:spPr>
        <p:txBody>
          <a:bodyPr wrap="square" rtlCol="0">
            <a:spAutoFit/>
          </a:bodyPr>
          <a:lstStyle/>
          <a:p>
            <a:pPr algn="ctr"/>
            <a:r>
              <a:rPr lang="en-US" sz="1800" b="1" i="0" u="none" strike="noStrike" baseline="0" dirty="0">
                <a:solidFill>
                  <a:schemeClr val="accent3">
                    <a:lumMod val="50000"/>
                  </a:schemeClr>
                </a:solidFill>
                <a:latin typeface="Arial" panose="020B0604020202020204" pitchFamily="34" charset="0"/>
              </a:rPr>
              <a:t>Lowering PCO2 with Non-invasive Ventilation is Associated with Improved Survival in a mixed cohort of Chronic Hypercapnic Respiratory Failure (N=337)</a:t>
            </a:r>
            <a:endParaRPr lang="en-US" sz="2800" b="1" dirty="0">
              <a:solidFill>
                <a:schemeClr val="accent3">
                  <a:lumMod val="50000"/>
                </a:schemeClr>
              </a:solidFill>
            </a:endParaRPr>
          </a:p>
        </p:txBody>
      </p:sp>
      <p:cxnSp>
        <p:nvCxnSpPr>
          <p:cNvPr id="2" name="Straight Connector 1">
            <a:extLst>
              <a:ext uri="{FF2B5EF4-FFF2-40B4-BE49-F238E27FC236}">
                <a16:creationId xmlns:a16="http://schemas.microsoft.com/office/drawing/2014/main" id="{DC3D8C3B-C686-98F0-FCB7-FE0504328B37}"/>
              </a:ext>
            </a:extLst>
          </p:cNvPr>
          <p:cNvCxnSpPr/>
          <p:nvPr/>
        </p:nvCxnSpPr>
        <p:spPr>
          <a:xfrm flipV="1">
            <a:off x="1866900" y="896895"/>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F2391C5-96F5-D1C9-4F49-007A876095CC}"/>
              </a:ext>
            </a:extLst>
          </p:cNvPr>
          <p:cNvSpPr txBox="1"/>
          <p:nvPr/>
        </p:nvSpPr>
        <p:spPr>
          <a:xfrm>
            <a:off x="2924663" y="4782577"/>
            <a:ext cx="7077358" cy="954107"/>
          </a:xfrm>
          <a:prstGeom prst="rect">
            <a:avLst/>
          </a:prstGeom>
          <a:noFill/>
        </p:spPr>
        <p:txBody>
          <a:bodyPr wrap="square" rtlCol="0">
            <a:spAutoFit/>
          </a:bodyPr>
          <a:lstStyle/>
          <a:p>
            <a:r>
              <a:rPr lang="en-US" sz="1400" dirty="0">
                <a:solidFill>
                  <a:schemeClr val="accent1">
                    <a:lumMod val="50000"/>
                  </a:schemeClr>
                </a:solidFill>
              </a:rPr>
              <a:t>Two-year survival by percent reduction (&gt;20%) or absolute reduction (&lt; 50 mmHg) in PCO2 for the entire cohort of subjects. </a:t>
            </a:r>
          </a:p>
          <a:p>
            <a:r>
              <a:rPr lang="en-US" sz="1400" dirty="0">
                <a:solidFill>
                  <a:schemeClr val="accent1">
                    <a:lumMod val="50000"/>
                  </a:schemeClr>
                </a:solidFill>
              </a:rPr>
              <a:t>The model was adjusted for age, sex, body mass index, race, </a:t>
            </a:r>
            <a:r>
              <a:rPr lang="en-US" sz="1400" dirty="0" err="1">
                <a:solidFill>
                  <a:schemeClr val="accent1">
                    <a:lumMod val="50000"/>
                  </a:schemeClr>
                </a:solidFill>
              </a:rPr>
              <a:t>Charlson</a:t>
            </a:r>
            <a:r>
              <a:rPr lang="en-US" sz="1400" dirty="0">
                <a:solidFill>
                  <a:schemeClr val="accent1">
                    <a:lumMod val="50000"/>
                  </a:schemeClr>
                </a:solidFill>
              </a:rPr>
              <a:t> comorbidity index, primary diagnosis, and initial PCO2 . Likelihood ratio test of equality, P≤.001.</a:t>
            </a:r>
            <a:endParaRPr lang="en-US" sz="1400" b="0" i="0" u="none" strike="noStrike" baseline="0" dirty="0">
              <a:solidFill>
                <a:schemeClr val="accent1">
                  <a:lumMod val="50000"/>
                </a:schemeClr>
              </a:solidFill>
              <a:latin typeface="Verdana" panose="020B0604030504040204" pitchFamily="34" charset="0"/>
            </a:endParaRPr>
          </a:p>
        </p:txBody>
      </p:sp>
      <p:pic>
        <p:nvPicPr>
          <p:cNvPr id="5" name="Picture 4">
            <a:extLst>
              <a:ext uri="{FF2B5EF4-FFF2-40B4-BE49-F238E27FC236}">
                <a16:creationId xmlns:a16="http://schemas.microsoft.com/office/drawing/2014/main" id="{055A170E-C5D3-9C36-F2E3-5F021E6ECFE7}"/>
              </a:ext>
            </a:extLst>
          </p:cNvPr>
          <p:cNvPicPr>
            <a:picLocks noChangeAspect="1"/>
          </p:cNvPicPr>
          <p:nvPr/>
        </p:nvPicPr>
        <p:blipFill>
          <a:blip r:embed="rId3"/>
          <a:stretch>
            <a:fillRect/>
          </a:stretch>
        </p:blipFill>
        <p:spPr>
          <a:xfrm>
            <a:off x="1208430" y="1336759"/>
            <a:ext cx="4519130" cy="3235418"/>
          </a:xfrm>
          <a:prstGeom prst="rect">
            <a:avLst/>
          </a:prstGeom>
        </p:spPr>
      </p:pic>
      <p:pic>
        <p:nvPicPr>
          <p:cNvPr id="10" name="Picture 9">
            <a:extLst>
              <a:ext uri="{FF2B5EF4-FFF2-40B4-BE49-F238E27FC236}">
                <a16:creationId xmlns:a16="http://schemas.microsoft.com/office/drawing/2014/main" id="{E35B4250-C909-3E0B-C209-7252D4209D9D}"/>
              </a:ext>
            </a:extLst>
          </p:cNvPr>
          <p:cNvPicPr>
            <a:picLocks noChangeAspect="1"/>
          </p:cNvPicPr>
          <p:nvPr/>
        </p:nvPicPr>
        <p:blipFill>
          <a:blip r:embed="rId4"/>
          <a:stretch>
            <a:fillRect/>
          </a:stretch>
        </p:blipFill>
        <p:spPr>
          <a:xfrm>
            <a:off x="6096000" y="1241076"/>
            <a:ext cx="5062176" cy="3235419"/>
          </a:xfrm>
          <a:prstGeom prst="rect">
            <a:avLst/>
          </a:prstGeom>
        </p:spPr>
      </p:pic>
    </p:spTree>
    <p:extLst>
      <p:ext uri="{BB962C8B-B14F-4D97-AF65-F5344CB8AC3E}">
        <p14:creationId xmlns:p14="http://schemas.microsoft.com/office/powerpoint/2010/main" val="32621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55335-00C1-4300-8E9F-17CA483AADE2}"/>
              </a:ext>
            </a:extLst>
          </p:cNvPr>
          <p:cNvSpPr>
            <a:spLocks noGrp="1"/>
          </p:cNvSpPr>
          <p:nvPr>
            <p:ph idx="1"/>
          </p:nvPr>
        </p:nvSpPr>
        <p:spPr>
          <a:xfrm>
            <a:off x="2053076" y="1203326"/>
            <a:ext cx="8229600" cy="4525963"/>
          </a:xfrm>
        </p:spPr>
        <p:txBody>
          <a:bodyPr/>
          <a:lstStyle/>
          <a:p>
            <a:pPr marL="342900" indent="-342900">
              <a:buFont typeface="Arial" panose="020B0604020202020204" pitchFamily="34" charset="0"/>
              <a:buChar char="•"/>
              <a:defRPr/>
            </a:pPr>
            <a:r>
              <a:rPr lang="en-US" sz="2400" dirty="0">
                <a:solidFill>
                  <a:schemeClr val="bg2">
                    <a:lumMod val="60000"/>
                    <a:lumOff val="40000"/>
                  </a:schemeClr>
                </a:solidFill>
              </a:rPr>
              <a:t>Basics of Ventilation control and hypoventilation </a:t>
            </a:r>
          </a:p>
          <a:p>
            <a:pPr marL="342900" indent="-342900">
              <a:buFont typeface="Arial" panose="020B0604020202020204" pitchFamily="34" charset="0"/>
              <a:buChar char="•"/>
              <a:defRPr/>
            </a:pPr>
            <a:r>
              <a:rPr lang="en-US" sz="2400" dirty="0">
                <a:solidFill>
                  <a:schemeClr val="bg2">
                    <a:lumMod val="60000"/>
                    <a:lumOff val="40000"/>
                  </a:schemeClr>
                </a:solidFill>
              </a:rPr>
              <a:t>Sleep impact on normal respiratory physiology</a:t>
            </a:r>
          </a:p>
          <a:p>
            <a:pPr marL="342900" indent="-342900">
              <a:buFont typeface="Arial" panose="020B0604020202020204" pitchFamily="34" charset="0"/>
              <a:buChar char="•"/>
              <a:defRPr/>
            </a:pPr>
            <a:r>
              <a:rPr lang="en-US" sz="2400" dirty="0">
                <a:solidFill>
                  <a:schemeClr val="bg2">
                    <a:lumMod val="60000"/>
                    <a:lumOff val="40000"/>
                  </a:schemeClr>
                </a:solidFill>
              </a:rPr>
              <a:t>Consequences of Chronic hypercapnia</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b="1" dirty="0"/>
              <a:t>Basics of Chronic Non-invasive Positive Pressure Ventilation (NIPPV)</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dirty="0"/>
              <a:t>Sleep Disordered Breathing (SDB), Chronic hypercapnic respiratory failure; and NIPPV in special patient populations:</a:t>
            </a:r>
          </a:p>
          <a:p>
            <a:pPr lvl="2">
              <a:defRPr/>
            </a:pPr>
            <a:r>
              <a:rPr lang="en-US" sz="2400" dirty="0"/>
              <a:t>Obesity Hypoventilation Syndrome (OHS).</a:t>
            </a:r>
          </a:p>
          <a:p>
            <a:pPr lvl="2">
              <a:defRPr/>
            </a:pPr>
            <a:r>
              <a:rPr lang="en-US" sz="2400" dirty="0"/>
              <a:t>Neuromuscular disease (NMD). </a:t>
            </a:r>
          </a:p>
          <a:p>
            <a:pPr lvl="2">
              <a:defRPr/>
            </a:pPr>
            <a:r>
              <a:rPr lang="en-US" sz="2400" dirty="0"/>
              <a:t>Stable hypercapnic COPD. </a:t>
            </a:r>
          </a:p>
        </p:txBody>
      </p:sp>
      <p:sp>
        <p:nvSpPr>
          <p:cNvPr id="3" name="Title 2">
            <a:extLst>
              <a:ext uri="{FF2B5EF4-FFF2-40B4-BE49-F238E27FC236}">
                <a16:creationId xmlns:a16="http://schemas.microsoft.com/office/drawing/2014/main" id="{3290ACD4-AB6A-4821-ACD8-3FF4142BFBCA}"/>
              </a:ext>
            </a:extLst>
          </p:cNvPr>
          <p:cNvSpPr>
            <a:spLocks noGrp="1"/>
          </p:cNvSpPr>
          <p:nvPr>
            <p:ph type="title"/>
          </p:nvPr>
        </p:nvSpPr>
        <p:spPr>
          <a:xfrm>
            <a:off x="1995488" y="285750"/>
            <a:ext cx="8229600" cy="568324"/>
          </a:xfrm>
        </p:spPr>
        <p:txBody>
          <a:bodyPr/>
          <a:lstStyle/>
          <a:p>
            <a:pPr algn="ctr">
              <a:defRPr/>
            </a:pPr>
            <a:r>
              <a:rPr lang="en-US" sz="3200" dirty="0"/>
              <a:t>Outline</a:t>
            </a:r>
          </a:p>
        </p:txBody>
      </p:sp>
      <p:cxnSp>
        <p:nvCxnSpPr>
          <p:cNvPr id="4" name="Straight Connector 3">
            <a:extLst>
              <a:ext uri="{FF2B5EF4-FFF2-40B4-BE49-F238E27FC236}">
                <a16:creationId xmlns:a16="http://schemas.microsoft.com/office/drawing/2014/main" id="{7EBD5428-2474-4948-A1A5-9AB052AA7359}"/>
              </a:ext>
            </a:extLst>
          </p:cNvPr>
          <p:cNvCxnSpPr/>
          <p:nvPr/>
        </p:nvCxnSpPr>
        <p:spPr>
          <a:xfrm flipV="1">
            <a:off x="1978025" y="9906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74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D65B-F250-4912-8C3B-CE3220D47A3A}"/>
              </a:ext>
            </a:extLst>
          </p:cNvPr>
          <p:cNvSpPr>
            <a:spLocks noGrp="1"/>
          </p:cNvSpPr>
          <p:nvPr>
            <p:ph type="title"/>
          </p:nvPr>
        </p:nvSpPr>
        <p:spPr>
          <a:xfrm>
            <a:off x="4492869" y="801567"/>
            <a:ext cx="4191000" cy="639747"/>
          </a:xfrm>
        </p:spPr>
        <p:txBody>
          <a:bodyPr/>
          <a:lstStyle/>
          <a:p>
            <a:pPr>
              <a:defRPr/>
            </a:pPr>
            <a:r>
              <a:rPr lang="en-US" dirty="0">
                <a:latin typeface="+mn-lt"/>
              </a:rPr>
              <a:t>Khalid Ismail, MD</a:t>
            </a:r>
          </a:p>
        </p:txBody>
      </p:sp>
      <p:sp>
        <p:nvSpPr>
          <p:cNvPr id="18435" name="Content Placeholder 4">
            <a:extLst>
              <a:ext uri="{FF2B5EF4-FFF2-40B4-BE49-F238E27FC236}">
                <a16:creationId xmlns:a16="http://schemas.microsoft.com/office/drawing/2014/main" id="{EF6F477E-6C54-4425-A1F6-1CB501F24581}"/>
              </a:ext>
            </a:extLst>
          </p:cNvPr>
          <p:cNvSpPr>
            <a:spLocks noGrp="1"/>
          </p:cNvSpPr>
          <p:nvPr>
            <p:ph sz="half" idx="1"/>
          </p:nvPr>
        </p:nvSpPr>
        <p:spPr>
          <a:xfrm>
            <a:off x="4419600" y="1752600"/>
            <a:ext cx="5943600" cy="4419600"/>
          </a:xfrm>
        </p:spPr>
        <p:txBody>
          <a:bodyPr>
            <a:normAutofit fontScale="85000" lnSpcReduction="20000"/>
          </a:bodyPr>
          <a:lstStyle/>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University of Alexandria School of Medicine</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Internal Medicine Residency @ Northwestern University/St. Joseph Hospital</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Pulmonary and Critical Care Fellowship @ NYU</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Sleep Medicine Fellowship @ Lahey Clinic/Tufts Medical School</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Instructor of Medicine @ Harvard Medical School</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Joint appointment in Pulmonary/Critical Care, and Division of Sleep Medicine @ Brigham and Women’s Hospital </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Ambulatory Medical Director, Pulmonary Division, Brigham and Women’s Hospital</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Medical Director, Non-Invasive Ventilation Clinic, BWH</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Former Director, Sleep Center, Tufts Medical School</a:t>
            </a:r>
          </a:p>
          <a:p>
            <a:r>
              <a:rPr lang="en-US" altLang="en-US" sz="2300" dirty="0">
                <a:latin typeface="Calibri" panose="020F0502020204030204" pitchFamily="34" charset="0"/>
                <a:ea typeface="ＭＳ Ｐゴシック" panose="020B0600070205080204" pitchFamily="34" charset="-128"/>
                <a:cs typeface="Calibri" panose="020F0502020204030204" pitchFamily="34" charset="0"/>
              </a:rPr>
              <a:t>American board certified in Internal Medicine, Pulmonary Medicine, Critical Care Medicine, and Sleep Medicine</a:t>
            </a:r>
          </a:p>
          <a:p>
            <a:endParaRPr lang="en-US" altLang="en-US" dirty="0">
              <a:ea typeface="ＭＳ Ｐゴシック" panose="020B0600070205080204" pitchFamily="34" charset="-128"/>
            </a:endParaRPr>
          </a:p>
        </p:txBody>
      </p:sp>
      <p:pic>
        <p:nvPicPr>
          <p:cNvPr id="4" name="Picture 3">
            <a:extLst>
              <a:ext uri="{FF2B5EF4-FFF2-40B4-BE49-F238E27FC236}">
                <a16:creationId xmlns:a16="http://schemas.microsoft.com/office/drawing/2014/main" id="{66999D2F-F52A-4866-845C-A0D683FCA2AC}"/>
              </a:ext>
            </a:extLst>
          </p:cNvPr>
          <p:cNvPicPr>
            <a:picLocks noChangeAspect="1"/>
          </p:cNvPicPr>
          <p:nvPr/>
        </p:nvPicPr>
        <p:blipFill>
          <a:blip r:embed="rId2"/>
          <a:stretch>
            <a:fillRect/>
          </a:stretch>
        </p:blipFill>
        <p:spPr>
          <a:xfrm>
            <a:off x="1882497" y="2057401"/>
            <a:ext cx="2429423" cy="3326501"/>
          </a:xfrm>
          <a:prstGeom prst="rect">
            <a:avLst/>
          </a:prstGeom>
        </p:spPr>
      </p:pic>
      <p:cxnSp>
        <p:nvCxnSpPr>
          <p:cNvPr id="3" name="Straight Connector 2">
            <a:extLst>
              <a:ext uri="{FF2B5EF4-FFF2-40B4-BE49-F238E27FC236}">
                <a16:creationId xmlns:a16="http://schemas.microsoft.com/office/drawing/2014/main" id="{2BBF57C1-3ABD-2292-A0D1-D9F5BC5E021B}"/>
              </a:ext>
            </a:extLst>
          </p:cNvPr>
          <p:cNvCxnSpPr/>
          <p:nvPr/>
        </p:nvCxnSpPr>
        <p:spPr>
          <a:xfrm flipV="1">
            <a:off x="2924175" y="1295401"/>
            <a:ext cx="6343650" cy="28575"/>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B0F29-C30D-465C-A03F-3232541A6F1F}"/>
              </a:ext>
            </a:extLst>
          </p:cNvPr>
          <p:cNvSpPr>
            <a:spLocks noGrp="1"/>
          </p:cNvSpPr>
          <p:nvPr>
            <p:ph type="title"/>
          </p:nvPr>
        </p:nvSpPr>
        <p:spPr>
          <a:xfrm>
            <a:off x="1995488" y="198438"/>
            <a:ext cx="8229600" cy="1143000"/>
          </a:xfrm>
        </p:spPr>
        <p:txBody>
          <a:bodyPr/>
          <a:lstStyle/>
          <a:p>
            <a:pPr algn="ctr">
              <a:defRPr/>
            </a:pPr>
            <a:r>
              <a:rPr lang="en-US" sz="3200" dirty="0"/>
              <a:t>Non-invasive Positive Pressure Ventilation</a:t>
            </a:r>
          </a:p>
        </p:txBody>
      </p:sp>
      <p:cxnSp>
        <p:nvCxnSpPr>
          <p:cNvPr id="5" name="Straight Connector 4">
            <a:extLst>
              <a:ext uri="{FF2B5EF4-FFF2-40B4-BE49-F238E27FC236}">
                <a16:creationId xmlns:a16="http://schemas.microsoft.com/office/drawing/2014/main" id="{DD9CCC3D-4028-405A-ADFA-D86208E7B5E4}"/>
              </a:ext>
            </a:extLst>
          </p:cNvPr>
          <p:cNvCxnSpPr/>
          <p:nvPr/>
        </p:nvCxnSpPr>
        <p:spPr>
          <a:xfrm flipV="1">
            <a:off x="1881188" y="769938"/>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17412" name="Picture 2" descr="Debunking myths about sleep apnea | FleetOwner">
            <a:extLst>
              <a:ext uri="{FF2B5EF4-FFF2-40B4-BE49-F238E27FC236}">
                <a16:creationId xmlns:a16="http://schemas.microsoft.com/office/drawing/2014/main" id="{BFF4E738-8E73-4EBB-BEAE-5CD7ED7EDB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123" r="20544" b="3246"/>
          <a:stretch>
            <a:fillRect/>
          </a:stretch>
        </p:blipFill>
        <p:spPr bwMode="auto">
          <a:xfrm>
            <a:off x="3868739" y="889001"/>
            <a:ext cx="2001837" cy="1743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Does CPAP Lower High Blood Pressure? - SleepQuest">
            <a:extLst>
              <a:ext uri="{FF2B5EF4-FFF2-40B4-BE49-F238E27FC236}">
                <a16:creationId xmlns:a16="http://schemas.microsoft.com/office/drawing/2014/main" id="{DAF3252A-92E4-4F9B-ACEC-4C0C9F8EC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4" y="889000"/>
            <a:ext cx="20018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descr="CPAP Set up - YouTube">
            <a:extLst>
              <a:ext uri="{FF2B5EF4-FFF2-40B4-BE49-F238E27FC236}">
                <a16:creationId xmlns:a16="http://schemas.microsoft.com/office/drawing/2014/main" id="{4811F31F-04A6-4C04-9E83-0C0D50AB7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338" y="4564064"/>
            <a:ext cx="1433512"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descr="Useful Tips for your ResMed CPAP machines - Purple Guide">
            <a:extLst>
              <a:ext uri="{FF2B5EF4-FFF2-40B4-BE49-F238E27FC236}">
                <a16:creationId xmlns:a16="http://schemas.microsoft.com/office/drawing/2014/main" id="{CF1C5C64-E1FB-432C-9C41-7B6846EF7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651" y="2776538"/>
            <a:ext cx="39401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6" descr="ResMed AirFit™ P30i Nasal Pillow CPAP /BiPAP Mask with Headgear FitPack -  CPAP Store Los Angeles">
            <a:extLst>
              <a:ext uri="{FF2B5EF4-FFF2-40B4-BE49-F238E27FC236}">
                <a16:creationId xmlns:a16="http://schemas.microsoft.com/office/drawing/2014/main" id="{A55FFD90-B966-447A-AE77-60CD094B4C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301" y="2779713"/>
            <a:ext cx="142081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5" descr="ResMed S9 VPAP COPD - Used ResMed VPAP | CPAP Liquidators">
            <a:extLst>
              <a:ext uri="{FF2B5EF4-FFF2-40B4-BE49-F238E27FC236}">
                <a16:creationId xmlns:a16="http://schemas.microsoft.com/office/drawing/2014/main" id="{B7D6B46A-CA82-42F5-AB18-94ECF200C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3588" y="4375150"/>
            <a:ext cx="1382712"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6" descr="Trilogy EV300 and Trilogy EVO O2 Field Safety Notice - USMed-Equip">
            <a:extLst>
              <a:ext uri="{FF2B5EF4-FFF2-40B4-BE49-F238E27FC236}">
                <a16:creationId xmlns:a16="http://schemas.microsoft.com/office/drawing/2014/main" id="{F1D1F07E-7186-4FC6-8587-BD0479A51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1314" y="4510089"/>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8" descr="Philips Respironics Trilogy 100 Portable Ventilator | Non-Invasive  Ventilation - Oxygen Masters">
            <a:extLst>
              <a:ext uri="{FF2B5EF4-FFF2-40B4-BE49-F238E27FC236}">
                <a16:creationId xmlns:a16="http://schemas.microsoft.com/office/drawing/2014/main" id="{2BFA17C8-C1D6-4A71-903D-44B8870C30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6526" y="4191000"/>
            <a:ext cx="15144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0" descr="ResMed Astral™ Home Ventilator | Apria">
            <a:extLst>
              <a:ext uri="{FF2B5EF4-FFF2-40B4-BE49-F238E27FC236}">
                <a16:creationId xmlns:a16="http://schemas.microsoft.com/office/drawing/2014/main" id="{D5CD7501-620B-4DBF-AEF9-AC222BFF54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668"/>
          <a:stretch>
            <a:fillRect/>
          </a:stretch>
        </p:blipFill>
        <p:spPr bwMode="auto">
          <a:xfrm>
            <a:off x="6170613" y="4510088"/>
            <a:ext cx="171926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22" descr="Philips Respironics DreamStation CPAP Pro | cpapdirect.com">
            <a:extLst>
              <a:ext uri="{FF2B5EF4-FFF2-40B4-BE49-F238E27FC236}">
                <a16:creationId xmlns:a16="http://schemas.microsoft.com/office/drawing/2014/main" id="{E38C7E4D-30D4-48F3-9E19-ED9AC51E1D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9407" r="8038" b="9583"/>
          <a:stretch>
            <a:fillRect/>
          </a:stretch>
        </p:blipFill>
        <p:spPr bwMode="auto">
          <a:xfrm>
            <a:off x="3392489" y="4786313"/>
            <a:ext cx="11715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6C32DA-93AD-40CF-9A6C-CC2D527DBD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1088" y="2776538"/>
            <a:ext cx="24622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C8D978D-258B-405A-98ED-C37A63E96315}"/>
              </a:ext>
            </a:extLst>
          </p:cNvPr>
          <p:cNvSpPr txBox="1"/>
          <p:nvPr/>
        </p:nvSpPr>
        <p:spPr>
          <a:xfrm>
            <a:off x="329906" y="4637514"/>
            <a:ext cx="1261787" cy="830997"/>
          </a:xfrm>
          <a:prstGeom prst="rect">
            <a:avLst/>
          </a:prstGeom>
          <a:noFill/>
          <a:ln>
            <a:solidFill>
              <a:schemeClr val="accent6"/>
            </a:solidFill>
          </a:ln>
        </p:spPr>
        <p:txBody>
          <a:bodyPr wrap="square" rtlCol="0">
            <a:spAutoFit/>
          </a:bodyPr>
          <a:lstStyle/>
          <a:p>
            <a:r>
              <a:rPr lang="en-US" sz="1600" dirty="0"/>
              <a:t>Respiratory Assist Devices</a:t>
            </a:r>
          </a:p>
        </p:txBody>
      </p:sp>
      <p:sp>
        <p:nvSpPr>
          <p:cNvPr id="16" name="TextBox 15">
            <a:extLst>
              <a:ext uri="{FF2B5EF4-FFF2-40B4-BE49-F238E27FC236}">
                <a16:creationId xmlns:a16="http://schemas.microsoft.com/office/drawing/2014/main" id="{ABCA451D-EFDB-4638-A3D8-CBF027487FBF}"/>
              </a:ext>
            </a:extLst>
          </p:cNvPr>
          <p:cNvSpPr txBox="1"/>
          <p:nvPr/>
        </p:nvSpPr>
        <p:spPr>
          <a:xfrm>
            <a:off x="10639935" y="4685933"/>
            <a:ext cx="1261787" cy="830997"/>
          </a:xfrm>
          <a:prstGeom prst="rect">
            <a:avLst/>
          </a:prstGeom>
          <a:noFill/>
          <a:ln>
            <a:solidFill>
              <a:schemeClr val="accent6"/>
            </a:solidFill>
          </a:ln>
        </p:spPr>
        <p:txBody>
          <a:bodyPr wrap="square" rtlCol="0">
            <a:spAutoFit/>
          </a:bodyPr>
          <a:lstStyle/>
          <a:p>
            <a:r>
              <a:rPr lang="en-US" sz="1600" dirty="0"/>
              <a:t>Home Mechanical Ventilators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par>
                                <p:cTn id="8" presetID="10" presetClass="entr" presetSubtype="0"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fade">
                                      <p:cBhvr>
                                        <p:cTn id="10" dur="500"/>
                                        <p:tgtEl>
                                          <p:spTgt spid="174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5"/>
                                        </p:tgtEl>
                                        <p:attrNameLst>
                                          <p:attrName>style.visibility</p:attrName>
                                        </p:attrNameLst>
                                      </p:cBhvr>
                                      <p:to>
                                        <p:strVal val="visible"/>
                                      </p:to>
                                    </p:set>
                                    <p:animEffect transition="in" filter="fade">
                                      <p:cBhvr>
                                        <p:cTn id="15" dur="500"/>
                                        <p:tgtEl>
                                          <p:spTgt spid="17415"/>
                                        </p:tgtEl>
                                      </p:cBhvr>
                                    </p:animEffect>
                                  </p:childTnLst>
                                </p:cTn>
                              </p:par>
                              <p:par>
                                <p:cTn id="16" presetID="10" presetClass="entr" presetSubtype="0" fill="hold" nodeType="withEffect">
                                  <p:stCondLst>
                                    <p:cond delay="0"/>
                                  </p:stCondLst>
                                  <p:childTnLst>
                                    <p:set>
                                      <p:cBhvr>
                                        <p:cTn id="17" dur="1" fill="hold">
                                          <p:stCondLst>
                                            <p:cond delay="0"/>
                                          </p:stCondLst>
                                        </p:cTn>
                                        <p:tgtEl>
                                          <p:spTgt spid="17416"/>
                                        </p:tgtEl>
                                        <p:attrNameLst>
                                          <p:attrName>style.visibility</p:attrName>
                                        </p:attrNameLst>
                                      </p:cBhvr>
                                      <p:to>
                                        <p:strVal val="visible"/>
                                      </p:to>
                                    </p:set>
                                    <p:animEffect transition="in" filter="fade">
                                      <p:cBhvr>
                                        <p:cTn id="18" dur="500"/>
                                        <p:tgtEl>
                                          <p:spTgt spid="17416"/>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414"/>
                                        </p:tgtEl>
                                        <p:attrNameLst>
                                          <p:attrName>style.visibility</p:attrName>
                                        </p:attrNameLst>
                                      </p:cBhvr>
                                      <p:to>
                                        <p:strVal val="visible"/>
                                      </p:to>
                                    </p:set>
                                    <p:animEffect transition="in" filter="fade">
                                      <p:cBhvr>
                                        <p:cTn id="26" dur="500"/>
                                        <p:tgtEl>
                                          <p:spTgt spid="17414"/>
                                        </p:tgtEl>
                                      </p:cBhvr>
                                    </p:animEffect>
                                  </p:childTnLst>
                                </p:cTn>
                              </p:par>
                              <p:par>
                                <p:cTn id="27" presetID="10" presetClass="entr" presetSubtype="0" fill="hold" nodeType="withEffect">
                                  <p:stCondLst>
                                    <p:cond delay="0"/>
                                  </p:stCondLst>
                                  <p:childTnLst>
                                    <p:set>
                                      <p:cBhvr>
                                        <p:cTn id="28" dur="1" fill="hold">
                                          <p:stCondLst>
                                            <p:cond delay="0"/>
                                          </p:stCondLst>
                                        </p:cTn>
                                        <p:tgtEl>
                                          <p:spTgt spid="17421"/>
                                        </p:tgtEl>
                                        <p:attrNameLst>
                                          <p:attrName>style.visibility</p:attrName>
                                        </p:attrNameLst>
                                      </p:cBhvr>
                                      <p:to>
                                        <p:strVal val="visible"/>
                                      </p:to>
                                    </p:set>
                                    <p:animEffect transition="in" filter="fade">
                                      <p:cBhvr>
                                        <p:cTn id="29" dur="500"/>
                                        <p:tgtEl>
                                          <p:spTgt spid="17421"/>
                                        </p:tgtEl>
                                      </p:cBhvr>
                                    </p:animEffect>
                                  </p:childTnLst>
                                </p:cTn>
                              </p:par>
                              <p:par>
                                <p:cTn id="30" presetID="10" presetClass="entr" presetSubtype="0" fill="hold" nodeType="withEffect">
                                  <p:stCondLst>
                                    <p:cond delay="0"/>
                                  </p:stCondLst>
                                  <p:childTnLst>
                                    <p:set>
                                      <p:cBhvr>
                                        <p:cTn id="31" dur="1" fill="hold">
                                          <p:stCondLst>
                                            <p:cond delay="0"/>
                                          </p:stCondLst>
                                        </p:cTn>
                                        <p:tgtEl>
                                          <p:spTgt spid="17417"/>
                                        </p:tgtEl>
                                        <p:attrNameLst>
                                          <p:attrName>style.visibility</p:attrName>
                                        </p:attrNameLst>
                                      </p:cBhvr>
                                      <p:to>
                                        <p:strVal val="visible"/>
                                      </p:to>
                                    </p:set>
                                    <p:animEffect transition="in" filter="fade">
                                      <p:cBhvr>
                                        <p:cTn id="32" dur="500"/>
                                        <p:tgtEl>
                                          <p:spTgt spid="174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420"/>
                                        </p:tgtEl>
                                        <p:attrNameLst>
                                          <p:attrName>style.visibility</p:attrName>
                                        </p:attrNameLst>
                                      </p:cBhvr>
                                      <p:to>
                                        <p:strVal val="visible"/>
                                      </p:to>
                                    </p:set>
                                    <p:animEffect transition="in" filter="fade">
                                      <p:cBhvr>
                                        <p:cTn id="40" dur="500"/>
                                        <p:tgtEl>
                                          <p:spTgt spid="17420"/>
                                        </p:tgtEl>
                                      </p:cBhvr>
                                    </p:animEffect>
                                  </p:childTnLst>
                                </p:cTn>
                              </p:par>
                              <p:par>
                                <p:cTn id="41" presetID="10" presetClass="entr" presetSubtype="0" fill="hold" nodeType="withEffect">
                                  <p:stCondLst>
                                    <p:cond delay="0"/>
                                  </p:stCondLst>
                                  <p:childTnLst>
                                    <p:set>
                                      <p:cBhvr>
                                        <p:cTn id="42" dur="1" fill="hold">
                                          <p:stCondLst>
                                            <p:cond delay="0"/>
                                          </p:stCondLst>
                                        </p:cTn>
                                        <p:tgtEl>
                                          <p:spTgt spid="17419"/>
                                        </p:tgtEl>
                                        <p:attrNameLst>
                                          <p:attrName>style.visibility</p:attrName>
                                        </p:attrNameLst>
                                      </p:cBhvr>
                                      <p:to>
                                        <p:strVal val="visible"/>
                                      </p:to>
                                    </p:set>
                                    <p:animEffect transition="in" filter="fade">
                                      <p:cBhvr>
                                        <p:cTn id="43" dur="500"/>
                                        <p:tgtEl>
                                          <p:spTgt spid="17419"/>
                                        </p:tgtEl>
                                      </p:cBhvr>
                                    </p:animEffect>
                                  </p:childTnLst>
                                </p:cTn>
                              </p:par>
                              <p:par>
                                <p:cTn id="44" presetID="10" presetClass="entr" presetSubtype="0" fill="hold" nodeType="withEffect">
                                  <p:stCondLst>
                                    <p:cond delay="0"/>
                                  </p:stCondLst>
                                  <p:childTnLst>
                                    <p:set>
                                      <p:cBhvr>
                                        <p:cTn id="45" dur="1" fill="hold">
                                          <p:stCondLst>
                                            <p:cond delay="0"/>
                                          </p:stCondLst>
                                        </p:cTn>
                                        <p:tgtEl>
                                          <p:spTgt spid="17418"/>
                                        </p:tgtEl>
                                        <p:attrNameLst>
                                          <p:attrName>style.visibility</p:attrName>
                                        </p:attrNameLst>
                                      </p:cBhvr>
                                      <p:to>
                                        <p:strVal val="visible"/>
                                      </p:to>
                                    </p:set>
                                    <p:animEffect transition="in" filter="fade">
                                      <p:cBhvr>
                                        <p:cTn id="46" dur="500"/>
                                        <p:tgtEl>
                                          <p:spTgt spid="174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B99CD-A83E-4923-A698-B3B31D36EFD3}"/>
              </a:ext>
            </a:extLst>
          </p:cNvPr>
          <p:cNvPicPr>
            <a:picLocks noChangeAspect="1"/>
          </p:cNvPicPr>
          <p:nvPr/>
        </p:nvPicPr>
        <p:blipFill rotWithShape="1">
          <a:blip r:embed="rId3"/>
          <a:srcRect l="2475" t="7539" r="50829" b="50000"/>
          <a:stretch/>
        </p:blipFill>
        <p:spPr>
          <a:xfrm>
            <a:off x="3223313" y="1334077"/>
            <a:ext cx="5745374" cy="3918143"/>
          </a:xfrm>
          <a:prstGeom prst="rect">
            <a:avLst/>
          </a:prstGeom>
          <a:noFill/>
        </p:spPr>
      </p:pic>
      <p:sp>
        <p:nvSpPr>
          <p:cNvPr id="7" name="TextBox 6">
            <a:extLst>
              <a:ext uri="{FF2B5EF4-FFF2-40B4-BE49-F238E27FC236}">
                <a16:creationId xmlns:a16="http://schemas.microsoft.com/office/drawing/2014/main" id="{8CC9D10D-EBBF-4F37-AC2C-31ADF91EF312}"/>
              </a:ext>
            </a:extLst>
          </p:cNvPr>
          <p:cNvSpPr txBox="1"/>
          <p:nvPr/>
        </p:nvSpPr>
        <p:spPr>
          <a:xfrm>
            <a:off x="4469892" y="5674621"/>
            <a:ext cx="3252216" cy="276999"/>
          </a:xfrm>
          <a:prstGeom prst="rect">
            <a:avLst/>
          </a:prstGeom>
          <a:noFill/>
        </p:spPr>
        <p:txBody>
          <a:bodyPr wrap="square">
            <a:spAutoFit/>
          </a:bodyPr>
          <a:lstStyle/>
          <a:p>
            <a:pPr>
              <a:defRPr/>
            </a:pPr>
            <a:r>
              <a:rPr lang="en-US" sz="1200" dirty="0"/>
              <a:t>Selim et al, Neurotherapeutics (2021) 18:81–90</a:t>
            </a:r>
          </a:p>
        </p:txBody>
      </p:sp>
      <p:sp>
        <p:nvSpPr>
          <p:cNvPr id="4" name="TextBox 3">
            <a:extLst>
              <a:ext uri="{FF2B5EF4-FFF2-40B4-BE49-F238E27FC236}">
                <a16:creationId xmlns:a16="http://schemas.microsoft.com/office/drawing/2014/main" id="{E66BE715-7F97-46AF-BFAA-5D8F56D551E2}"/>
              </a:ext>
            </a:extLst>
          </p:cNvPr>
          <p:cNvSpPr txBox="1"/>
          <p:nvPr/>
        </p:nvSpPr>
        <p:spPr>
          <a:xfrm>
            <a:off x="3121248" y="25329"/>
            <a:ext cx="6645750" cy="954107"/>
          </a:xfrm>
          <a:prstGeom prst="rect">
            <a:avLst/>
          </a:prstGeom>
          <a:noFill/>
        </p:spPr>
        <p:txBody>
          <a:bodyPr wrap="square" rtlCol="0">
            <a:spAutoFit/>
          </a:bodyPr>
          <a:lstStyle/>
          <a:p>
            <a:pPr algn="ctr"/>
            <a:r>
              <a:rPr lang="en-US" sz="2800" b="1" dirty="0"/>
              <a:t>Basic Bilevel Positive Airway Pressure</a:t>
            </a:r>
          </a:p>
          <a:p>
            <a:pPr algn="ctr"/>
            <a:r>
              <a:rPr lang="en-US" sz="2800" b="1" dirty="0"/>
              <a:t>(All NIV is BPAP)</a:t>
            </a:r>
          </a:p>
        </p:txBody>
      </p:sp>
      <p:cxnSp>
        <p:nvCxnSpPr>
          <p:cNvPr id="2" name="Straight Connector 1">
            <a:extLst>
              <a:ext uri="{FF2B5EF4-FFF2-40B4-BE49-F238E27FC236}">
                <a16:creationId xmlns:a16="http://schemas.microsoft.com/office/drawing/2014/main" id="{DC3D8C3B-C686-98F0-FCB7-FE0504328B37}"/>
              </a:ext>
            </a:extLst>
          </p:cNvPr>
          <p:cNvCxnSpPr/>
          <p:nvPr/>
        </p:nvCxnSpPr>
        <p:spPr>
          <a:xfrm flipV="1">
            <a:off x="1866900" y="896895"/>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446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034507-C93E-E718-21AC-42C09DABF7CD}"/>
              </a:ext>
            </a:extLst>
          </p:cNvPr>
          <p:cNvCxnSpPr/>
          <p:nvPr/>
        </p:nvCxnSpPr>
        <p:spPr>
          <a:xfrm flipV="1">
            <a:off x="1866900" y="1131824"/>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A89E170A-C171-BE4E-6853-4FA665A2DE3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200" b="1" dirty="0">
                <a:solidFill>
                  <a:schemeClr val="accent3">
                    <a:lumMod val="50000"/>
                  </a:schemeClr>
                </a:solidFill>
              </a:rPr>
              <a:t>Anatomy of a Pressure Wave Form</a:t>
            </a:r>
            <a:endParaRPr lang="en-US" altLang="en-US" sz="3200" dirty="0">
              <a:solidFill>
                <a:schemeClr val="accent3">
                  <a:lumMod val="50000"/>
                </a:schemeClr>
              </a:solidFill>
            </a:endParaRPr>
          </a:p>
        </p:txBody>
      </p:sp>
      <p:sp>
        <p:nvSpPr>
          <p:cNvPr id="10" name="Content Placeholder 9">
            <a:extLst>
              <a:ext uri="{FF2B5EF4-FFF2-40B4-BE49-F238E27FC236}">
                <a16:creationId xmlns:a16="http://schemas.microsoft.com/office/drawing/2014/main" id="{E507261F-89E6-DA47-4A89-FB7DFE2FA51F}"/>
              </a:ext>
            </a:extLst>
          </p:cNvPr>
          <p:cNvSpPr>
            <a:spLocks noGrp="1"/>
          </p:cNvSpPr>
          <p:nvPr>
            <p:ph sz="half" idx="2"/>
          </p:nvPr>
        </p:nvSpPr>
        <p:spPr>
          <a:xfrm>
            <a:off x="6092825" y="1878240"/>
            <a:ext cx="5181600" cy="3101519"/>
          </a:xfrm>
        </p:spPr>
        <p:txBody>
          <a:bodyPr/>
          <a:lstStyle/>
          <a:p>
            <a:pPr marL="285750" indent="-285750">
              <a:buFont typeface="Arial" panose="020B0604020202020204" pitchFamily="34" charset="0"/>
              <a:buChar char="•"/>
            </a:pPr>
            <a:r>
              <a:rPr lang="en-US" sz="1800" b="0" i="0" u="none" strike="noStrike" baseline="0" dirty="0">
                <a:solidFill>
                  <a:schemeClr val="accent3">
                    <a:lumMod val="50000"/>
                  </a:schemeClr>
                </a:solidFill>
                <a:latin typeface="Calibri" panose="020F0502020204030204" pitchFamily="34" charset="0"/>
              </a:rPr>
              <a:t>Trigger sensitivity </a:t>
            </a:r>
          </a:p>
          <a:p>
            <a:r>
              <a:rPr lang="en-US" sz="1800" dirty="0">
                <a:solidFill>
                  <a:schemeClr val="accent3">
                    <a:lumMod val="50000"/>
                  </a:schemeClr>
                </a:solidFill>
                <a:latin typeface="Calibri" panose="020F0502020204030204" pitchFamily="34" charset="0"/>
              </a:rPr>
              <a:t>      </a:t>
            </a:r>
            <a:r>
              <a:rPr lang="en-US" sz="1800" b="0" i="0" u="none" strike="noStrike" baseline="0" dirty="0">
                <a:solidFill>
                  <a:schemeClr val="accent3">
                    <a:lumMod val="50000"/>
                  </a:schemeClr>
                </a:solidFill>
                <a:latin typeface="Calibri" panose="020F0502020204030204" pitchFamily="34" charset="0"/>
              </a:rPr>
              <a:t>-flow triggered or pressure triggered</a:t>
            </a:r>
          </a:p>
          <a:p>
            <a:endParaRPr lang="en-US" sz="1800" dirty="0">
              <a:solidFill>
                <a:schemeClr val="accent3">
                  <a:lumMod val="50000"/>
                </a:schemeClr>
              </a:solidFill>
              <a:latin typeface="Calibri" panose="020F0502020204030204" pitchFamily="34" charset="0"/>
            </a:endParaRPr>
          </a:p>
          <a:p>
            <a:pPr marL="342900" indent="-342900">
              <a:buFont typeface="Arial" panose="020B0604020202020204" pitchFamily="34" charset="0"/>
              <a:buChar char="•"/>
            </a:pPr>
            <a:r>
              <a:rPr lang="en-US" sz="1800" b="0" i="0" u="none" strike="noStrike" baseline="0" dirty="0">
                <a:solidFill>
                  <a:schemeClr val="accent3">
                    <a:lumMod val="50000"/>
                  </a:schemeClr>
                </a:solidFill>
                <a:latin typeface="Calibri" panose="020F0502020204030204" pitchFamily="34" charset="0"/>
              </a:rPr>
              <a:t>Rise time–time from trigger to IPAP for that breath</a:t>
            </a:r>
          </a:p>
          <a:p>
            <a:pPr marL="342900" indent="-342900">
              <a:buFont typeface="Arial" panose="020B0604020202020204" pitchFamily="34" charset="0"/>
              <a:buChar char="•"/>
            </a:pPr>
            <a:endParaRPr lang="en-US" sz="1800" dirty="0">
              <a:solidFill>
                <a:schemeClr val="accent3">
                  <a:lumMod val="50000"/>
                </a:schemeClr>
              </a:solidFill>
              <a:latin typeface="Calibri" panose="020F0502020204030204" pitchFamily="34" charset="0"/>
            </a:endParaRPr>
          </a:p>
          <a:p>
            <a:pPr marL="342900" indent="-342900">
              <a:buFont typeface="Arial" panose="020B0604020202020204" pitchFamily="34" charset="0"/>
              <a:buChar char="•"/>
            </a:pPr>
            <a:r>
              <a:rPr lang="en-US" sz="1800" b="0" i="0" u="none" strike="noStrike" baseline="0" dirty="0">
                <a:solidFill>
                  <a:schemeClr val="accent3">
                    <a:lumMod val="50000"/>
                  </a:schemeClr>
                </a:solidFill>
                <a:latin typeface="Calibri" panose="020F0502020204030204" pitchFamily="34" charset="0"/>
              </a:rPr>
              <a:t>Cycle point: point at which inhalation switches to exhalation (% of peak flow)</a:t>
            </a:r>
          </a:p>
          <a:p>
            <a:pPr marL="342900" indent="-342900">
              <a:buFont typeface="Arial" panose="020B0604020202020204" pitchFamily="34" charset="0"/>
              <a:buChar char="•"/>
            </a:pPr>
            <a:endParaRPr lang="en-US" sz="1800" dirty="0">
              <a:solidFill>
                <a:schemeClr val="accent3">
                  <a:lumMod val="50000"/>
                </a:schemeClr>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chemeClr val="accent3">
                    <a:lumMod val="50000"/>
                  </a:schemeClr>
                </a:solidFill>
                <a:latin typeface="Calibri" panose="020F0502020204030204" pitchFamily="34" charset="0"/>
              </a:rPr>
              <a:t>Ti time</a:t>
            </a:r>
          </a:p>
          <a:p>
            <a:r>
              <a:rPr lang="en-US" sz="1800" b="0" i="0" u="none" strike="noStrike" baseline="0" dirty="0">
                <a:solidFill>
                  <a:schemeClr val="accent3">
                    <a:lumMod val="50000"/>
                  </a:schemeClr>
                </a:solidFill>
                <a:latin typeface="Calibri" panose="020F0502020204030204" pitchFamily="34" charset="0"/>
              </a:rPr>
              <a:t>     -Time from trigger to cycle point</a:t>
            </a:r>
            <a:endParaRPr lang="en-US" dirty="0">
              <a:solidFill>
                <a:schemeClr val="accent3">
                  <a:lumMod val="50000"/>
                </a:schemeClr>
              </a:solidFill>
            </a:endParaRPr>
          </a:p>
        </p:txBody>
      </p:sp>
      <p:sp>
        <p:nvSpPr>
          <p:cNvPr id="3" name="TextBox 5">
            <a:extLst>
              <a:ext uri="{FF2B5EF4-FFF2-40B4-BE49-F238E27FC236}">
                <a16:creationId xmlns:a16="http://schemas.microsoft.com/office/drawing/2014/main" id="{C090CD11-DB55-00D2-5C91-324CEFFAF281}"/>
              </a:ext>
            </a:extLst>
          </p:cNvPr>
          <p:cNvSpPr txBox="1">
            <a:spLocks noChangeArrowheads="1"/>
          </p:cNvSpPr>
          <p:nvPr/>
        </p:nvSpPr>
        <p:spPr bwMode="auto">
          <a:xfrm>
            <a:off x="4527188" y="6267215"/>
            <a:ext cx="3446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a:solidFill>
                  <a:schemeClr val="accent3">
                    <a:lumMod val="50000"/>
                  </a:schemeClr>
                </a:solidFill>
              </a:rPr>
              <a:t>Selim et al. </a:t>
            </a:r>
            <a:r>
              <a:rPr lang="en-US" sz="1200" dirty="0">
                <a:solidFill>
                  <a:schemeClr val="accent3">
                    <a:lumMod val="50000"/>
                  </a:schemeClr>
                </a:solidFill>
              </a:rPr>
              <a:t>CHEST 2018; 153(1):251-265</a:t>
            </a:r>
            <a:endParaRPr lang="en-US" altLang="en-US" sz="1200" dirty="0">
              <a:solidFill>
                <a:schemeClr val="accent3">
                  <a:lumMod val="50000"/>
                </a:schemeClr>
              </a:solidFill>
            </a:endParaRPr>
          </a:p>
          <a:p>
            <a:endParaRPr lang="en-US" altLang="en-US" sz="1200" dirty="0"/>
          </a:p>
        </p:txBody>
      </p:sp>
      <p:pic>
        <p:nvPicPr>
          <p:cNvPr id="8" name="Picture 7">
            <a:extLst>
              <a:ext uri="{FF2B5EF4-FFF2-40B4-BE49-F238E27FC236}">
                <a16:creationId xmlns:a16="http://schemas.microsoft.com/office/drawing/2014/main" id="{F1160547-4F6D-6225-13B9-9825CBEB1C26}"/>
              </a:ext>
            </a:extLst>
          </p:cNvPr>
          <p:cNvPicPr>
            <a:picLocks noChangeAspect="1"/>
          </p:cNvPicPr>
          <p:nvPr/>
        </p:nvPicPr>
        <p:blipFill>
          <a:blip r:embed="rId3"/>
          <a:stretch>
            <a:fillRect/>
          </a:stretch>
        </p:blipFill>
        <p:spPr>
          <a:xfrm>
            <a:off x="2177926" y="1825625"/>
            <a:ext cx="2771775" cy="3295650"/>
          </a:xfrm>
          <a:prstGeom prst="rect">
            <a:avLst/>
          </a:prstGeom>
        </p:spPr>
      </p:pic>
    </p:spTree>
    <p:extLst>
      <p:ext uri="{BB962C8B-B14F-4D97-AF65-F5344CB8AC3E}">
        <p14:creationId xmlns:p14="http://schemas.microsoft.com/office/powerpoint/2010/main" val="2092436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BE715-7F97-46AF-BFAA-5D8F56D551E2}"/>
              </a:ext>
            </a:extLst>
          </p:cNvPr>
          <p:cNvSpPr txBox="1"/>
          <p:nvPr/>
        </p:nvSpPr>
        <p:spPr>
          <a:xfrm>
            <a:off x="3499939" y="248045"/>
            <a:ext cx="5949504" cy="523220"/>
          </a:xfrm>
          <a:prstGeom prst="rect">
            <a:avLst/>
          </a:prstGeom>
          <a:noFill/>
        </p:spPr>
        <p:txBody>
          <a:bodyPr wrap="square" rtlCol="0">
            <a:spAutoFit/>
          </a:bodyPr>
          <a:lstStyle/>
          <a:p>
            <a:r>
              <a:rPr lang="en-US" sz="2800" b="1" dirty="0"/>
              <a:t>Ventilatory Support: CPAP vs. NIV</a:t>
            </a:r>
          </a:p>
        </p:txBody>
      </p:sp>
      <p:cxnSp>
        <p:nvCxnSpPr>
          <p:cNvPr id="2" name="Straight Connector 1">
            <a:extLst>
              <a:ext uri="{FF2B5EF4-FFF2-40B4-BE49-F238E27FC236}">
                <a16:creationId xmlns:a16="http://schemas.microsoft.com/office/drawing/2014/main" id="{DC3D8C3B-C686-98F0-FCB7-FE0504328B37}"/>
              </a:ext>
            </a:extLst>
          </p:cNvPr>
          <p:cNvCxnSpPr/>
          <p:nvPr/>
        </p:nvCxnSpPr>
        <p:spPr>
          <a:xfrm flipV="1">
            <a:off x="1866900" y="896895"/>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ABA4B5B-A6DD-C870-A654-00B278E93E77}"/>
              </a:ext>
            </a:extLst>
          </p:cNvPr>
          <p:cNvPicPr>
            <a:picLocks noChangeAspect="1"/>
          </p:cNvPicPr>
          <p:nvPr/>
        </p:nvPicPr>
        <p:blipFill rotWithShape="1">
          <a:blip r:embed="rId2"/>
          <a:srcRect l="22200" t="30414" r="21858" b="50482"/>
          <a:stretch/>
        </p:blipFill>
        <p:spPr>
          <a:xfrm>
            <a:off x="2214290" y="1261428"/>
            <a:ext cx="7763419" cy="1491270"/>
          </a:xfrm>
          <a:prstGeom prst="rect">
            <a:avLst/>
          </a:prstGeom>
        </p:spPr>
      </p:pic>
      <p:pic>
        <p:nvPicPr>
          <p:cNvPr id="6" name="Picture 5">
            <a:extLst>
              <a:ext uri="{FF2B5EF4-FFF2-40B4-BE49-F238E27FC236}">
                <a16:creationId xmlns:a16="http://schemas.microsoft.com/office/drawing/2014/main" id="{2B3CDA4E-8BA2-2A5B-3A10-2ADBD28505C2}"/>
              </a:ext>
            </a:extLst>
          </p:cNvPr>
          <p:cNvPicPr>
            <a:picLocks noChangeAspect="1"/>
          </p:cNvPicPr>
          <p:nvPr/>
        </p:nvPicPr>
        <p:blipFill rotWithShape="1">
          <a:blip r:embed="rId2"/>
          <a:srcRect l="36927" t="49415" r="36850" b="44713"/>
          <a:stretch/>
        </p:blipFill>
        <p:spPr>
          <a:xfrm>
            <a:off x="4276435" y="2894145"/>
            <a:ext cx="3639127" cy="458355"/>
          </a:xfrm>
          <a:prstGeom prst="rect">
            <a:avLst/>
          </a:prstGeom>
        </p:spPr>
      </p:pic>
      <p:pic>
        <p:nvPicPr>
          <p:cNvPr id="8" name="Picture 7">
            <a:extLst>
              <a:ext uri="{FF2B5EF4-FFF2-40B4-BE49-F238E27FC236}">
                <a16:creationId xmlns:a16="http://schemas.microsoft.com/office/drawing/2014/main" id="{9771887A-A265-4A5D-B504-0964358DA024}"/>
              </a:ext>
            </a:extLst>
          </p:cNvPr>
          <p:cNvPicPr>
            <a:picLocks noChangeAspect="1"/>
          </p:cNvPicPr>
          <p:nvPr/>
        </p:nvPicPr>
        <p:blipFill rotWithShape="1">
          <a:blip r:embed="rId2"/>
          <a:srcRect l="22011" t="55354" r="22047" b="19975"/>
          <a:stretch/>
        </p:blipFill>
        <p:spPr>
          <a:xfrm>
            <a:off x="2214288" y="3429000"/>
            <a:ext cx="7763419" cy="1925782"/>
          </a:xfrm>
          <a:prstGeom prst="rect">
            <a:avLst/>
          </a:prstGeom>
        </p:spPr>
      </p:pic>
      <p:sp>
        <p:nvSpPr>
          <p:cNvPr id="9" name="TextBox 5">
            <a:extLst>
              <a:ext uri="{FF2B5EF4-FFF2-40B4-BE49-F238E27FC236}">
                <a16:creationId xmlns:a16="http://schemas.microsoft.com/office/drawing/2014/main" id="{FA1BBC36-6145-A55D-A1AF-4A773455E6E8}"/>
              </a:ext>
            </a:extLst>
          </p:cNvPr>
          <p:cNvSpPr txBox="1">
            <a:spLocks noChangeArrowheads="1"/>
          </p:cNvSpPr>
          <p:nvPr/>
        </p:nvSpPr>
        <p:spPr bwMode="auto">
          <a:xfrm>
            <a:off x="5004046" y="5751514"/>
            <a:ext cx="218390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a:t>Selim et al. Mayo Clinic 2019</a:t>
            </a:r>
          </a:p>
          <a:p>
            <a:endParaRPr lang="en-US" altLang="en-US" sz="1200" dirty="0"/>
          </a:p>
        </p:txBody>
      </p:sp>
    </p:spTree>
    <p:extLst>
      <p:ext uri="{BB962C8B-B14F-4D97-AF65-F5344CB8AC3E}">
        <p14:creationId xmlns:p14="http://schemas.microsoft.com/office/powerpoint/2010/main" val="34374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034507-C93E-E718-21AC-42C09DABF7CD}"/>
              </a:ext>
            </a:extLst>
          </p:cNvPr>
          <p:cNvCxnSpPr/>
          <p:nvPr/>
        </p:nvCxnSpPr>
        <p:spPr>
          <a:xfrm flipV="1">
            <a:off x="1866900" y="1131824"/>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A89E170A-C171-BE4E-6853-4FA665A2DE3D}"/>
              </a:ext>
            </a:extLst>
          </p:cNvPr>
          <p:cNvSpPr>
            <a:spLocks noGrp="1"/>
          </p:cNvSpPr>
          <p:nvPr>
            <p:ph type="title"/>
          </p:nvPr>
        </p:nvSpPr>
        <p:spPr bwMode="auto">
          <a:xfrm>
            <a:off x="609600" y="42068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3200" dirty="0"/>
              <a:t>Volume Assured Pressure Support (VAPS)</a:t>
            </a:r>
          </a:p>
        </p:txBody>
      </p:sp>
      <p:pic>
        <p:nvPicPr>
          <p:cNvPr id="7" name="Picture 6">
            <a:extLst>
              <a:ext uri="{FF2B5EF4-FFF2-40B4-BE49-F238E27FC236}">
                <a16:creationId xmlns:a16="http://schemas.microsoft.com/office/drawing/2014/main" id="{5EC0D668-8D58-40BC-6A5C-C8F6000C628D}"/>
              </a:ext>
            </a:extLst>
          </p:cNvPr>
          <p:cNvPicPr>
            <a:picLocks noChangeAspect="1"/>
          </p:cNvPicPr>
          <p:nvPr/>
        </p:nvPicPr>
        <p:blipFill rotWithShape="1">
          <a:blip r:embed="rId2"/>
          <a:srcRect l="22613" t="30675" r="22613" b="38142"/>
          <a:stretch/>
        </p:blipFill>
        <p:spPr>
          <a:xfrm>
            <a:off x="2504206" y="1390332"/>
            <a:ext cx="7820894" cy="2504440"/>
          </a:xfrm>
          <a:prstGeom prst="rect">
            <a:avLst/>
          </a:prstGeom>
        </p:spPr>
      </p:pic>
      <p:sp>
        <p:nvSpPr>
          <p:cNvPr id="3" name="TextBox 5">
            <a:extLst>
              <a:ext uri="{FF2B5EF4-FFF2-40B4-BE49-F238E27FC236}">
                <a16:creationId xmlns:a16="http://schemas.microsoft.com/office/drawing/2014/main" id="{C090CD11-DB55-00D2-5C91-324CEFFAF281}"/>
              </a:ext>
            </a:extLst>
          </p:cNvPr>
          <p:cNvSpPr txBox="1">
            <a:spLocks noChangeArrowheads="1"/>
          </p:cNvSpPr>
          <p:nvPr/>
        </p:nvSpPr>
        <p:spPr bwMode="auto">
          <a:xfrm>
            <a:off x="5004046" y="5726176"/>
            <a:ext cx="218390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a:t>Eric Olson,. Mayo Clinic</a:t>
            </a:r>
          </a:p>
          <a:p>
            <a:endParaRPr lang="en-US" altLang="en-US" sz="1200" dirty="0"/>
          </a:p>
        </p:txBody>
      </p:sp>
      <p:pic>
        <p:nvPicPr>
          <p:cNvPr id="4" name="Picture 3">
            <a:extLst>
              <a:ext uri="{FF2B5EF4-FFF2-40B4-BE49-F238E27FC236}">
                <a16:creationId xmlns:a16="http://schemas.microsoft.com/office/drawing/2014/main" id="{9B3EB523-BF90-840D-27AA-D4D43BF60403}"/>
              </a:ext>
            </a:extLst>
          </p:cNvPr>
          <p:cNvPicPr>
            <a:picLocks noChangeAspect="1"/>
          </p:cNvPicPr>
          <p:nvPr/>
        </p:nvPicPr>
        <p:blipFill rotWithShape="1">
          <a:blip r:embed="rId2"/>
          <a:srcRect l="22613" t="61227" r="22613" b="20051"/>
          <a:stretch/>
        </p:blipFill>
        <p:spPr>
          <a:xfrm>
            <a:off x="2022992" y="4115180"/>
            <a:ext cx="7820894" cy="1503680"/>
          </a:xfrm>
          <a:prstGeom prst="rect">
            <a:avLst/>
          </a:prstGeom>
        </p:spPr>
      </p:pic>
    </p:spTree>
    <p:extLst>
      <p:ext uri="{BB962C8B-B14F-4D97-AF65-F5344CB8AC3E}">
        <p14:creationId xmlns:p14="http://schemas.microsoft.com/office/powerpoint/2010/main" val="21472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034507-C93E-E718-21AC-42C09DABF7CD}"/>
              </a:ext>
            </a:extLst>
          </p:cNvPr>
          <p:cNvCxnSpPr/>
          <p:nvPr/>
        </p:nvCxnSpPr>
        <p:spPr>
          <a:xfrm flipV="1">
            <a:off x="1866900" y="1005426"/>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A89E170A-C171-BE4E-6853-4FA665A2DE3D}"/>
              </a:ext>
            </a:extLst>
          </p:cNvPr>
          <p:cNvSpPr>
            <a:spLocks noGrp="1"/>
          </p:cNvSpPr>
          <p:nvPr>
            <p:ph type="title"/>
          </p:nvPr>
        </p:nvSpPr>
        <p:spPr bwMode="auto">
          <a:xfrm>
            <a:off x="609600" y="42068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3200" dirty="0"/>
              <a:t>AVAPS      vs     </a:t>
            </a:r>
            <a:r>
              <a:rPr lang="en-US" altLang="en-US" sz="3200" dirty="0" err="1"/>
              <a:t>iVAPS</a:t>
            </a:r>
            <a:endParaRPr lang="en-US" altLang="en-US" sz="3200" dirty="0"/>
          </a:p>
        </p:txBody>
      </p:sp>
      <p:pic>
        <p:nvPicPr>
          <p:cNvPr id="3" name="Picture 2">
            <a:extLst>
              <a:ext uri="{FF2B5EF4-FFF2-40B4-BE49-F238E27FC236}">
                <a16:creationId xmlns:a16="http://schemas.microsoft.com/office/drawing/2014/main" id="{E142225F-5AAB-A60E-6098-B56D046ED5FE}"/>
              </a:ext>
            </a:extLst>
          </p:cNvPr>
          <p:cNvPicPr>
            <a:picLocks noChangeAspect="1"/>
          </p:cNvPicPr>
          <p:nvPr/>
        </p:nvPicPr>
        <p:blipFill rotWithShape="1">
          <a:blip r:embed="rId2"/>
          <a:srcRect l="22232" t="26682" r="22647" b="16334"/>
          <a:stretch/>
        </p:blipFill>
        <p:spPr>
          <a:xfrm>
            <a:off x="2375855" y="1149255"/>
            <a:ext cx="7949245" cy="4622554"/>
          </a:xfrm>
          <a:prstGeom prst="rect">
            <a:avLst/>
          </a:prstGeom>
        </p:spPr>
      </p:pic>
      <p:sp>
        <p:nvSpPr>
          <p:cNvPr id="4" name="Rectangle 3">
            <a:extLst>
              <a:ext uri="{FF2B5EF4-FFF2-40B4-BE49-F238E27FC236}">
                <a16:creationId xmlns:a16="http://schemas.microsoft.com/office/drawing/2014/main" id="{6FDD4B04-3E2E-95F3-4D88-973290DB19C1}"/>
              </a:ext>
            </a:extLst>
          </p:cNvPr>
          <p:cNvSpPr/>
          <p:nvPr/>
        </p:nvSpPr>
        <p:spPr>
          <a:xfrm>
            <a:off x="8981440" y="1117723"/>
            <a:ext cx="1463040" cy="407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26364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B0FEF62F-B168-44ED-BDF2-39A3906FEE13}"/>
              </a:ext>
            </a:extLst>
          </p:cNvPr>
          <p:cNvSpPr>
            <a:spLocks noGrp="1"/>
          </p:cNvSpPr>
          <p:nvPr>
            <p:ph type="title"/>
          </p:nvPr>
        </p:nvSpPr>
        <p:spPr bwMode="auto">
          <a:xfrm>
            <a:off x="1981200" y="381001"/>
            <a:ext cx="8229600"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2800" dirty="0"/>
              <a:t>Non-Invasive Ventilation</a:t>
            </a:r>
          </a:p>
        </p:txBody>
      </p:sp>
      <p:cxnSp>
        <p:nvCxnSpPr>
          <p:cNvPr id="4" name="Straight Connector 3">
            <a:extLst>
              <a:ext uri="{FF2B5EF4-FFF2-40B4-BE49-F238E27FC236}">
                <a16:creationId xmlns:a16="http://schemas.microsoft.com/office/drawing/2014/main" id="{FC0D4DF4-A311-40BC-BB69-41DABC35168F}"/>
              </a:ext>
            </a:extLst>
          </p:cNvPr>
          <p:cNvCxnSpPr/>
          <p:nvPr/>
        </p:nvCxnSpPr>
        <p:spPr>
          <a:xfrm flipV="1">
            <a:off x="1912938" y="1065213"/>
            <a:ext cx="8458200" cy="381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Table 6">
            <a:extLst>
              <a:ext uri="{FF2B5EF4-FFF2-40B4-BE49-F238E27FC236}">
                <a16:creationId xmlns:a16="http://schemas.microsoft.com/office/drawing/2014/main" id="{27197302-7DEF-403C-A25E-D191CD2A627C}"/>
              </a:ext>
            </a:extLst>
          </p:cNvPr>
          <p:cNvGraphicFramePr>
            <a:graphicFrameLocks noGrp="1"/>
          </p:cNvGraphicFramePr>
          <p:nvPr>
            <p:ph idx="1"/>
            <p:extLst>
              <p:ext uri="{D42A27DB-BD31-4B8C-83A1-F6EECF244321}">
                <p14:modId xmlns:p14="http://schemas.microsoft.com/office/powerpoint/2010/main" val="1018136069"/>
              </p:ext>
            </p:extLst>
          </p:nvPr>
        </p:nvGraphicFramePr>
        <p:xfrm>
          <a:off x="2017713" y="1213709"/>
          <a:ext cx="8248650" cy="4359600"/>
        </p:xfrm>
        <a:graphic>
          <a:graphicData uri="http://schemas.openxmlformats.org/drawingml/2006/table">
            <a:tbl>
              <a:tblPr firstRow="1" bandRow="1">
                <a:tableStyleId>{5C22544A-7EE6-4342-B048-85BDC9FD1C3A}</a:tableStyleId>
              </a:tblPr>
              <a:tblGrid>
                <a:gridCol w="3412193">
                  <a:extLst>
                    <a:ext uri="{9D8B030D-6E8A-4147-A177-3AD203B41FA5}">
                      <a16:colId xmlns:a16="http://schemas.microsoft.com/office/drawing/2014/main" val="20000"/>
                    </a:ext>
                  </a:extLst>
                </a:gridCol>
                <a:gridCol w="4836457">
                  <a:extLst>
                    <a:ext uri="{9D8B030D-6E8A-4147-A177-3AD203B41FA5}">
                      <a16:colId xmlns:a16="http://schemas.microsoft.com/office/drawing/2014/main" val="20001"/>
                    </a:ext>
                  </a:extLst>
                </a:gridCol>
              </a:tblGrid>
              <a:tr h="640286">
                <a:tc>
                  <a:txBody>
                    <a:bodyPr/>
                    <a:lstStyle/>
                    <a:p>
                      <a:r>
                        <a:rPr lang="en-US" sz="1800" dirty="0"/>
                        <a:t>Respiratory Assist Devices (RAD)</a:t>
                      </a:r>
                    </a:p>
                    <a:p>
                      <a:r>
                        <a:rPr lang="en-US" sz="1800" dirty="0"/>
                        <a:t>(E0470/E0471)</a:t>
                      </a:r>
                    </a:p>
                  </a:txBody>
                  <a:tcPr marL="91460" marR="91460" marT="45735" marB="45735"/>
                </a:tc>
                <a:tc>
                  <a:txBody>
                    <a:bodyPr/>
                    <a:lstStyle/>
                    <a:p>
                      <a:r>
                        <a:rPr lang="en-US" sz="1800" dirty="0"/>
                        <a:t>Home mechanical ventilation (HMV)</a:t>
                      </a:r>
                    </a:p>
                    <a:p>
                      <a:r>
                        <a:rPr lang="en-US" sz="1800" dirty="0"/>
                        <a:t>(E0465/E0466)</a:t>
                      </a:r>
                    </a:p>
                  </a:txBody>
                  <a:tcPr marL="91460" marR="91460" marT="45735" marB="45735"/>
                </a:tc>
                <a:extLst>
                  <a:ext uri="{0D108BD9-81ED-4DB2-BD59-A6C34878D82A}">
                    <a16:rowId xmlns:a16="http://schemas.microsoft.com/office/drawing/2014/main" val="10000"/>
                  </a:ext>
                </a:extLst>
              </a:tr>
              <a:tr h="655474">
                <a:tc>
                  <a:txBody>
                    <a:bodyPr/>
                    <a:lstStyle/>
                    <a:p>
                      <a:r>
                        <a:rPr lang="en-US" sz="1800" dirty="0"/>
                        <a:t>Bi-level devices with or without back up respiratory rate capability</a:t>
                      </a:r>
                    </a:p>
                  </a:txBody>
                  <a:tcPr marL="91460" marR="91460" marT="45735" marB="45735"/>
                </a:tc>
                <a:tc>
                  <a:txBody>
                    <a:bodyPr/>
                    <a:lstStyle/>
                    <a:p>
                      <a:r>
                        <a:rPr lang="en-US" sz="1800" dirty="0"/>
                        <a:t>Life supporting/sustaining devices</a:t>
                      </a:r>
                    </a:p>
                  </a:txBody>
                  <a:tcPr marL="91460" marR="91460" marT="45735" marB="45735"/>
                </a:tc>
                <a:extLst>
                  <a:ext uri="{0D108BD9-81ED-4DB2-BD59-A6C34878D82A}">
                    <a16:rowId xmlns:a16="http://schemas.microsoft.com/office/drawing/2014/main" val="10001"/>
                  </a:ext>
                </a:extLst>
              </a:tr>
              <a:tr h="640286">
                <a:tc>
                  <a:txBody>
                    <a:bodyPr/>
                    <a:lstStyle/>
                    <a:p>
                      <a:r>
                        <a:rPr lang="en-US" sz="1800" dirty="0"/>
                        <a:t>BIPAP-S (E0470)</a:t>
                      </a:r>
                    </a:p>
                    <a:p>
                      <a:r>
                        <a:rPr lang="en-US" sz="1800" dirty="0"/>
                        <a:t>BIPAP-ST/ASV/VAPS (E0471)</a:t>
                      </a:r>
                    </a:p>
                  </a:txBody>
                  <a:tcPr marL="91460" marR="91460" marT="45735" marB="45735"/>
                </a:tc>
                <a:tc>
                  <a:txBody>
                    <a:bodyPr/>
                    <a:lstStyle/>
                    <a:p>
                      <a:r>
                        <a:rPr lang="en-US" sz="1800" dirty="0"/>
                        <a:t>Invasive: trach (E0465), Non-invasive: (E0466)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Trilogy, Astral</a:t>
                      </a:r>
                    </a:p>
                  </a:txBody>
                  <a:tcPr marL="91460" marR="91460" marT="45735" marB="45735"/>
                </a:tc>
                <a:extLst>
                  <a:ext uri="{0D108BD9-81ED-4DB2-BD59-A6C34878D82A}">
                    <a16:rowId xmlns:a16="http://schemas.microsoft.com/office/drawing/2014/main" val="10002"/>
                  </a:ext>
                </a:extLst>
              </a:tr>
              <a:tr h="457304">
                <a:tc>
                  <a:txBody>
                    <a:bodyPr/>
                    <a:lstStyle/>
                    <a:p>
                      <a:r>
                        <a:rPr lang="en-US" sz="1800" dirty="0"/>
                        <a:t>Limited settings</a:t>
                      </a:r>
                    </a:p>
                  </a:txBody>
                  <a:tcPr marL="91460" marR="91460" marT="45735" marB="45735"/>
                </a:tc>
                <a:tc>
                  <a:txBody>
                    <a:bodyPr/>
                    <a:lstStyle/>
                    <a:p>
                      <a:r>
                        <a:rPr lang="en-US" sz="1800" dirty="0"/>
                        <a:t>At least 6 pressure modes and 3 volume modes</a:t>
                      </a:r>
                    </a:p>
                  </a:txBody>
                  <a:tcPr marL="91460" marR="91460" marT="45735" marB="45735"/>
                </a:tc>
                <a:extLst>
                  <a:ext uri="{0D108BD9-81ED-4DB2-BD59-A6C34878D82A}">
                    <a16:rowId xmlns:a16="http://schemas.microsoft.com/office/drawing/2014/main" val="10003"/>
                  </a:ext>
                </a:extLst>
              </a:tr>
              <a:tr h="457304">
                <a:tc>
                  <a:txBody>
                    <a:bodyPr/>
                    <a:lstStyle/>
                    <a:p>
                      <a:r>
                        <a:rPr lang="en-US" sz="1800" dirty="0"/>
                        <a:t>External batteries optional</a:t>
                      </a:r>
                    </a:p>
                  </a:txBody>
                  <a:tcPr marL="91460" marR="91460" marT="45735" marB="45735"/>
                </a:tc>
                <a:tc>
                  <a:txBody>
                    <a:bodyPr/>
                    <a:lstStyle/>
                    <a:p>
                      <a:r>
                        <a:rPr lang="en-US" sz="1800" dirty="0"/>
                        <a:t>Internal (6-18 hours) and external batteries</a:t>
                      </a:r>
                    </a:p>
                  </a:txBody>
                  <a:tcPr marL="91460" marR="91460" marT="45735" marB="45735"/>
                </a:tc>
                <a:extLst>
                  <a:ext uri="{0D108BD9-81ED-4DB2-BD59-A6C34878D82A}">
                    <a16:rowId xmlns:a16="http://schemas.microsoft.com/office/drawing/2014/main" val="10004"/>
                  </a:ext>
                </a:extLst>
              </a:tr>
              <a:tr h="685970">
                <a:tc>
                  <a:txBody>
                    <a:bodyPr/>
                    <a:lstStyle/>
                    <a:p>
                      <a:r>
                        <a:rPr lang="en-US" sz="1800" dirty="0"/>
                        <a:t>Only oronasal masks</a:t>
                      </a:r>
                    </a:p>
                  </a:txBody>
                  <a:tcPr marL="91460" marR="91460" marT="45735" marB="45735"/>
                </a:tc>
                <a:tc>
                  <a:txBody>
                    <a:bodyPr/>
                    <a:lstStyle/>
                    <a:p>
                      <a:r>
                        <a:rPr lang="en-US" sz="1800" dirty="0"/>
                        <a:t>Can switch between a mouthpiece and oronasal mask</a:t>
                      </a:r>
                    </a:p>
                  </a:txBody>
                  <a:tcPr marL="91460" marR="91460" marT="45735" marB="45735"/>
                </a:tc>
                <a:extLst>
                  <a:ext uri="{0D108BD9-81ED-4DB2-BD59-A6C34878D82A}">
                    <a16:rowId xmlns:a16="http://schemas.microsoft.com/office/drawing/2014/main" val="10005"/>
                  </a:ext>
                </a:extLst>
              </a:tr>
              <a:tr h="411488">
                <a:tc>
                  <a:txBody>
                    <a:bodyPr/>
                    <a:lstStyle/>
                    <a:p>
                      <a:r>
                        <a:rPr lang="en-US" sz="1800" dirty="0"/>
                        <a:t>Limited alarms</a:t>
                      </a:r>
                    </a:p>
                  </a:txBody>
                  <a:tcPr marL="91460" marR="91460" marT="45735" marB="45735"/>
                </a:tc>
                <a:tc>
                  <a:txBody>
                    <a:bodyPr/>
                    <a:lstStyle/>
                    <a:p>
                      <a:r>
                        <a:rPr lang="en-US" sz="1800" dirty="0"/>
                        <a:t>More sophisticated monitoring and alarm system</a:t>
                      </a:r>
                    </a:p>
                  </a:txBody>
                  <a:tcPr marL="91460" marR="91460" marT="45735" marB="45735"/>
                </a:tc>
                <a:extLst>
                  <a:ext uri="{0D108BD9-81ED-4DB2-BD59-A6C34878D82A}">
                    <a16:rowId xmlns:a16="http://schemas.microsoft.com/office/drawing/2014/main" val="10006"/>
                  </a:ext>
                </a:extLst>
              </a:tr>
              <a:tr h="411488">
                <a:tc>
                  <a:txBody>
                    <a:bodyPr/>
                    <a:lstStyle/>
                    <a:p>
                      <a:r>
                        <a:rPr lang="en-US" sz="1800" dirty="0"/>
                        <a:t>Limited payments -- ”rent to own”</a:t>
                      </a:r>
                    </a:p>
                  </a:txBody>
                  <a:tcPr marL="91460" marR="91460" marT="45735" marB="45735"/>
                </a:tc>
                <a:tc>
                  <a:txBody>
                    <a:bodyPr/>
                    <a:lstStyle/>
                    <a:p>
                      <a:r>
                        <a:rPr lang="en-US" sz="1800" dirty="0"/>
                        <a:t>Monthly rental for life</a:t>
                      </a:r>
                    </a:p>
                  </a:txBody>
                  <a:tcPr marL="91460" marR="91460" marT="45735" marB="45735"/>
                </a:tc>
                <a:extLst>
                  <a:ext uri="{0D108BD9-81ED-4DB2-BD59-A6C34878D82A}">
                    <a16:rowId xmlns:a16="http://schemas.microsoft.com/office/drawing/2014/main" val="698233656"/>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65967-82A8-4E4B-8DB3-7CA0D8E95A53}"/>
              </a:ext>
            </a:extLst>
          </p:cNvPr>
          <p:cNvPicPr>
            <a:picLocks noChangeAspect="1"/>
          </p:cNvPicPr>
          <p:nvPr/>
        </p:nvPicPr>
        <p:blipFill>
          <a:blip r:embed="rId2"/>
          <a:stretch>
            <a:fillRect/>
          </a:stretch>
        </p:blipFill>
        <p:spPr>
          <a:xfrm>
            <a:off x="1539310" y="520160"/>
            <a:ext cx="9003842" cy="6110287"/>
          </a:xfrm>
          <a:prstGeom prst="rect">
            <a:avLst/>
          </a:prstGeom>
          <a:noFill/>
        </p:spPr>
      </p:pic>
      <p:sp>
        <p:nvSpPr>
          <p:cNvPr id="6" name="TextBox 5">
            <a:extLst>
              <a:ext uri="{FF2B5EF4-FFF2-40B4-BE49-F238E27FC236}">
                <a16:creationId xmlns:a16="http://schemas.microsoft.com/office/drawing/2014/main" id="{5AE1CF30-7D30-4A29-AA51-87D630475BC0}"/>
              </a:ext>
            </a:extLst>
          </p:cNvPr>
          <p:cNvSpPr txBox="1"/>
          <p:nvPr/>
        </p:nvSpPr>
        <p:spPr>
          <a:xfrm>
            <a:off x="3229308" y="36576"/>
            <a:ext cx="5733383" cy="400110"/>
          </a:xfrm>
          <a:prstGeom prst="rect">
            <a:avLst/>
          </a:prstGeom>
          <a:noFill/>
        </p:spPr>
        <p:txBody>
          <a:bodyPr wrap="square" rtlCol="0">
            <a:spAutoFit/>
          </a:bodyPr>
          <a:lstStyle/>
          <a:p>
            <a:r>
              <a:rPr lang="en-US" sz="2000" b="1" dirty="0"/>
              <a:t>Home Mechanical Ventilators - Comparison Chart</a:t>
            </a:r>
          </a:p>
        </p:txBody>
      </p:sp>
    </p:spTree>
    <p:extLst>
      <p:ext uri="{BB962C8B-B14F-4D97-AF65-F5344CB8AC3E}">
        <p14:creationId xmlns:p14="http://schemas.microsoft.com/office/powerpoint/2010/main" val="3506089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55335-00C1-4300-8E9F-17CA483AADE2}"/>
              </a:ext>
            </a:extLst>
          </p:cNvPr>
          <p:cNvSpPr>
            <a:spLocks noGrp="1"/>
          </p:cNvSpPr>
          <p:nvPr>
            <p:ph idx="1"/>
          </p:nvPr>
        </p:nvSpPr>
        <p:spPr>
          <a:xfrm>
            <a:off x="2053076" y="1203326"/>
            <a:ext cx="8229600" cy="4525963"/>
          </a:xfrm>
        </p:spPr>
        <p:txBody>
          <a:bodyPr/>
          <a:lstStyle/>
          <a:p>
            <a:pPr marL="342900" indent="-342900">
              <a:buFont typeface="Arial" panose="020B0604020202020204" pitchFamily="34" charset="0"/>
              <a:buChar char="•"/>
              <a:defRPr/>
            </a:pPr>
            <a:r>
              <a:rPr lang="en-US" sz="2400" dirty="0">
                <a:solidFill>
                  <a:schemeClr val="bg2">
                    <a:lumMod val="60000"/>
                    <a:lumOff val="40000"/>
                  </a:schemeClr>
                </a:solidFill>
              </a:rPr>
              <a:t>Basics of Ventilation control and hypoventilation </a:t>
            </a:r>
          </a:p>
          <a:p>
            <a:pPr marL="342900" indent="-342900">
              <a:buFont typeface="Arial" panose="020B0604020202020204" pitchFamily="34" charset="0"/>
              <a:buChar char="•"/>
              <a:defRPr/>
            </a:pPr>
            <a:r>
              <a:rPr lang="en-US" sz="2400" dirty="0">
                <a:solidFill>
                  <a:schemeClr val="bg2">
                    <a:lumMod val="60000"/>
                    <a:lumOff val="40000"/>
                  </a:schemeClr>
                </a:solidFill>
              </a:rPr>
              <a:t>Sleep impact on normal respiratory physiology</a:t>
            </a:r>
          </a:p>
          <a:p>
            <a:pPr marL="342900" indent="-342900">
              <a:buFont typeface="Arial" panose="020B0604020202020204" pitchFamily="34" charset="0"/>
              <a:buChar char="•"/>
              <a:defRPr/>
            </a:pPr>
            <a:r>
              <a:rPr lang="en-US" sz="2400" dirty="0">
                <a:solidFill>
                  <a:schemeClr val="bg2">
                    <a:lumMod val="60000"/>
                    <a:lumOff val="40000"/>
                  </a:schemeClr>
                </a:solidFill>
              </a:rPr>
              <a:t>Chronic hypercapnia</a:t>
            </a:r>
          </a:p>
          <a:p>
            <a:pPr marL="342900" indent="-342900">
              <a:buFont typeface="Arial" panose="020B0604020202020204" pitchFamily="34" charset="0"/>
              <a:buChar char="•"/>
              <a:defRPr/>
            </a:pPr>
            <a:endParaRPr lang="en-US" sz="2400" dirty="0">
              <a:solidFill>
                <a:schemeClr val="bg2">
                  <a:lumMod val="60000"/>
                  <a:lumOff val="40000"/>
                </a:schemeClr>
              </a:solidFill>
            </a:endParaRPr>
          </a:p>
          <a:p>
            <a:pPr marL="342900" indent="-342900">
              <a:buFont typeface="Arial" panose="020B0604020202020204" pitchFamily="34" charset="0"/>
              <a:buChar char="•"/>
              <a:defRPr/>
            </a:pPr>
            <a:r>
              <a:rPr lang="en-US" sz="2400" dirty="0">
                <a:solidFill>
                  <a:schemeClr val="bg2">
                    <a:lumMod val="60000"/>
                    <a:lumOff val="40000"/>
                  </a:schemeClr>
                </a:solidFill>
              </a:rPr>
              <a:t>Basics of Non-invasive Positive Pressure Ventilation (NIPPV)</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b="1" dirty="0"/>
              <a:t>Sleep Disordered Breathing (SDB), Chronic hypercapnic respiratory failure; and NIPPV in special patient populations:</a:t>
            </a:r>
          </a:p>
          <a:p>
            <a:pPr lvl="2">
              <a:defRPr/>
            </a:pPr>
            <a:r>
              <a:rPr lang="en-US" sz="2400" b="1" dirty="0"/>
              <a:t>Obesity Hypoventilation Syndrome (OHS).</a:t>
            </a:r>
          </a:p>
          <a:p>
            <a:pPr lvl="2">
              <a:defRPr/>
            </a:pPr>
            <a:r>
              <a:rPr lang="en-US" sz="2400" b="1" dirty="0"/>
              <a:t>Neuromuscular disease (NMD). </a:t>
            </a:r>
          </a:p>
          <a:p>
            <a:pPr lvl="2">
              <a:defRPr/>
            </a:pPr>
            <a:r>
              <a:rPr lang="en-US" sz="2400" b="1" dirty="0"/>
              <a:t>Stable hypercapnic COPD. </a:t>
            </a:r>
          </a:p>
        </p:txBody>
      </p:sp>
      <p:sp>
        <p:nvSpPr>
          <p:cNvPr id="3" name="Title 2">
            <a:extLst>
              <a:ext uri="{FF2B5EF4-FFF2-40B4-BE49-F238E27FC236}">
                <a16:creationId xmlns:a16="http://schemas.microsoft.com/office/drawing/2014/main" id="{3290ACD4-AB6A-4821-ACD8-3FF4142BFBCA}"/>
              </a:ext>
            </a:extLst>
          </p:cNvPr>
          <p:cNvSpPr>
            <a:spLocks noGrp="1"/>
          </p:cNvSpPr>
          <p:nvPr>
            <p:ph type="title"/>
          </p:nvPr>
        </p:nvSpPr>
        <p:spPr>
          <a:xfrm>
            <a:off x="1995488" y="285750"/>
            <a:ext cx="8229600" cy="568324"/>
          </a:xfrm>
        </p:spPr>
        <p:txBody>
          <a:bodyPr/>
          <a:lstStyle/>
          <a:p>
            <a:pPr algn="ctr">
              <a:defRPr/>
            </a:pPr>
            <a:r>
              <a:rPr lang="en-US" sz="3200" dirty="0"/>
              <a:t>Outline</a:t>
            </a:r>
          </a:p>
        </p:txBody>
      </p:sp>
      <p:cxnSp>
        <p:nvCxnSpPr>
          <p:cNvPr id="4" name="Straight Connector 3">
            <a:extLst>
              <a:ext uri="{FF2B5EF4-FFF2-40B4-BE49-F238E27FC236}">
                <a16:creationId xmlns:a16="http://schemas.microsoft.com/office/drawing/2014/main" id="{7EBD5428-2474-4948-A1A5-9AB052AA7359}"/>
              </a:ext>
            </a:extLst>
          </p:cNvPr>
          <p:cNvCxnSpPr/>
          <p:nvPr/>
        </p:nvCxnSpPr>
        <p:spPr>
          <a:xfrm flipV="1">
            <a:off x="1978025" y="9906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00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3172F-6BF7-431F-91A8-FD9489BB3B6A}"/>
              </a:ext>
            </a:extLst>
          </p:cNvPr>
          <p:cNvSpPr>
            <a:spLocks noGrp="1"/>
          </p:cNvSpPr>
          <p:nvPr>
            <p:ph type="title"/>
          </p:nvPr>
        </p:nvSpPr>
        <p:spPr>
          <a:xfrm>
            <a:off x="1981200" y="2438400"/>
            <a:ext cx="8229600" cy="1143000"/>
          </a:xfrm>
        </p:spPr>
        <p:txBody>
          <a:bodyPr/>
          <a:lstStyle/>
          <a:p>
            <a:pPr algn="ctr">
              <a:defRPr/>
            </a:pPr>
            <a:r>
              <a:rPr lang="en-US" sz="4000" dirty="0"/>
              <a:t>Obesity Hypoventilation Syndrome</a:t>
            </a:r>
            <a:br>
              <a:rPr lang="en-US" sz="4000" dirty="0"/>
            </a:br>
            <a:r>
              <a:rPr lang="en-US" sz="4000" dirty="0"/>
              <a:t>(OHS)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E668E-8702-4AAB-9522-69BA7082C936}"/>
              </a:ext>
            </a:extLst>
          </p:cNvPr>
          <p:cNvSpPr>
            <a:spLocks noGrp="1"/>
          </p:cNvSpPr>
          <p:nvPr>
            <p:ph idx="1"/>
          </p:nvPr>
        </p:nvSpPr>
        <p:spPr>
          <a:xfrm>
            <a:off x="1701553" y="1600200"/>
            <a:ext cx="10972800" cy="4525963"/>
          </a:xfrm>
        </p:spPr>
        <p:txBody>
          <a:bodyPr/>
          <a:lstStyle/>
          <a:p>
            <a:pPr>
              <a:defRPr/>
            </a:pPr>
            <a:r>
              <a:rPr lang="en-US" sz="2800" dirty="0"/>
              <a:t>I have no relevant financial or nonfinancial conflicts to disclose.</a:t>
            </a:r>
          </a:p>
        </p:txBody>
      </p:sp>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p:txBody>
          <a:bodyPr/>
          <a:lstStyle/>
          <a:p>
            <a:pPr algn="ctr">
              <a:defRPr/>
            </a:pPr>
            <a:r>
              <a:rPr lang="en-US" dirty="0"/>
              <a:t>Disclosures</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2192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a:extLst>
              <a:ext uri="{FF2B5EF4-FFF2-40B4-BE49-F238E27FC236}">
                <a16:creationId xmlns:a16="http://schemas.microsoft.com/office/drawing/2014/main" id="{33ACC3A2-7536-410A-AFF6-399AE74E8ABE}"/>
              </a:ext>
            </a:extLst>
          </p:cNvPr>
          <p:cNvSpPr>
            <a:spLocks noGrp="1"/>
          </p:cNvSpPr>
          <p:nvPr>
            <p:ph idx="1"/>
          </p:nvPr>
        </p:nvSpPr>
        <p:spPr bwMode="auto">
          <a:xfrm>
            <a:off x="2095500" y="1524001"/>
            <a:ext cx="8229600" cy="4525963"/>
          </a:xfrm>
        </p:spPr>
        <p:txBody>
          <a:bodyPr vert="horz" wrap="square" lIns="91440" tIns="45720" rIns="91440" bIns="45720" numCol="1" rtlCol="0" anchor="t" anchorCtr="0" compatLnSpc="1">
            <a:prstTxWarp prst="textNoShape">
              <a:avLst/>
            </a:prstTxWarp>
            <a:noAutofit/>
          </a:bodyPr>
          <a:lstStyle/>
          <a:p>
            <a:pPr marL="342900" indent="-342900">
              <a:buFont typeface="Arial" panose="020B0604020202020204" pitchFamily="34" charset="0"/>
              <a:buChar char="•"/>
              <a:defRPr/>
            </a:pPr>
            <a:r>
              <a:rPr lang="en-US" altLang="en-US" sz="2400" dirty="0"/>
              <a:t>Obesity (BMI &gt;30 kg/m</a:t>
            </a:r>
            <a:r>
              <a:rPr lang="en-US" altLang="en-US" sz="2400" baseline="30000" dirty="0"/>
              <a:t>2</a:t>
            </a:r>
            <a:r>
              <a:rPr lang="en-US" altLang="en-US" sz="2400" dirty="0"/>
              <a:t>)</a:t>
            </a:r>
          </a:p>
          <a:p>
            <a:pPr marL="342900" indent="-342900">
              <a:buFont typeface="Arial" panose="020B0604020202020204" pitchFamily="34" charset="0"/>
              <a:buChar char="•"/>
              <a:defRPr/>
            </a:pPr>
            <a:r>
              <a:rPr lang="en-US" altLang="en-US" sz="2400" dirty="0"/>
              <a:t>Awake arterial PaCO2 &gt; 45 mmHg</a:t>
            </a:r>
          </a:p>
          <a:p>
            <a:pPr marL="342900" indent="-342900">
              <a:buFont typeface="Arial" panose="020B0604020202020204" pitchFamily="34" charset="0"/>
              <a:buChar char="•"/>
              <a:defRPr/>
            </a:pPr>
            <a:r>
              <a:rPr lang="en-US" sz="2400" dirty="0"/>
              <a:t>No alternative neuromuscular, mechanical or metabolic explanation for hypoventilation</a:t>
            </a:r>
            <a:endParaRPr lang="en-US" altLang="en-US" sz="2400" dirty="0"/>
          </a:p>
        </p:txBody>
      </p:sp>
      <p:sp>
        <p:nvSpPr>
          <p:cNvPr id="24579" name="Title 2">
            <a:extLst>
              <a:ext uri="{FF2B5EF4-FFF2-40B4-BE49-F238E27FC236}">
                <a16:creationId xmlns:a16="http://schemas.microsoft.com/office/drawing/2014/main" id="{2D175B42-889A-4579-AED0-758A31005D66}"/>
              </a:ext>
            </a:extLst>
          </p:cNvPr>
          <p:cNvSpPr>
            <a:spLocks noGrp="1"/>
          </p:cNvSpPr>
          <p:nvPr>
            <p:ph type="title"/>
          </p:nvPr>
        </p:nvSpPr>
        <p:spPr bwMode="auto">
          <a:xfrm>
            <a:off x="1981200" y="457200"/>
            <a:ext cx="8229600" cy="71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3200" dirty="0"/>
              <a:t>Definition</a:t>
            </a:r>
          </a:p>
        </p:txBody>
      </p:sp>
      <p:cxnSp>
        <p:nvCxnSpPr>
          <p:cNvPr id="4" name="Straight Connector 3">
            <a:extLst>
              <a:ext uri="{FF2B5EF4-FFF2-40B4-BE49-F238E27FC236}">
                <a16:creationId xmlns:a16="http://schemas.microsoft.com/office/drawing/2014/main" id="{3AA29EA8-E950-4796-810A-6E873A0887CD}"/>
              </a:ext>
            </a:extLst>
          </p:cNvPr>
          <p:cNvCxnSpPr/>
          <p:nvPr/>
        </p:nvCxnSpPr>
        <p:spPr>
          <a:xfrm flipV="1">
            <a:off x="1981200" y="1168400"/>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4808DF8-ED80-482A-AD31-6062B02DB042}"/>
              </a:ext>
            </a:extLst>
          </p:cNvPr>
          <p:cNvSpPr txBox="1"/>
          <p:nvPr/>
        </p:nvSpPr>
        <p:spPr>
          <a:xfrm>
            <a:off x="4191000" y="5689601"/>
            <a:ext cx="4038600" cy="276225"/>
          </a:xfrm>
          <a:prstGeom prst="rect">
            <a:avLst/>
          </a:prstGeom>
          <a:noFill/>
        </p:spPr>
        <p:txBody>
          <a:bodyPr>
            <a:spAutoFit/>
          </a:bodyPr>
          <a:lstStyle/>
          <a:p>
            <a:pPr>
              <a:defRPr/>
            </a:pPr>
            <a:r>
              <a:rPr lang="en-US" sz="1200" dirty="0" err="1"/>
              <a:t>Mokhlesi</a:t>
            </a:r>
            <a:r>
              <a:rPr lang="en-US" sz="1200" dirty="0"/>
              <a:t> et al Proc Am </a:t>
            </a:r>
            <a:r>
              <a:rPr lang="en-US" sz="1200" dirty="0" err="1"/>
              <a:t>Thorac</a:t>
            </a:r>
            <a:r>
              <a:rPr lang="en-US" sz="1200" dirty="0"/>
              <a:t> Soc 2008; 5: 218–225.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a:extLst>
              <a:ext uri="{FF2B5EF4-FFF2-40B4-BE49-F238E27FC236}">
                <a16:creationId xmlns:a16="http://schemas.microsoft.com/office/drawing/2014/main" id="{43A7BC55-5D71-428C-A153-8FF445143D37}"/>
              </a:ext>
            </a:extLst>
          </p:cNvPr>
          <p:cNvSpPr>
            <a:spLocks noGrp="1"/>
          </p:cNvSpPr>
          <p:nvPr>
            <p:ph idx="1"/>
          </p:nvPr>
        </p:nvSpPr>
        <p:spPr bwMode="auto">
          <a:xfrm>
            <a:off x="1981200" y="1489075"/>
            <a:ext cx="8229600" cy="3429000"/>
          </a:xfrm>
        </p:spPr>
        <p:txBody>
          <a:bodyPr vert="horz" wrap="square" lIns="91440" tIns="45720" rIns="91440" bIns="45720" numCol="1" rtlCol="0" anchor="t" anchorCtr="0" compatLnSpc="1">
            <a:prstTxWarp prst="textNoShape">
              <a:avLst/>
            </a:prstTxWarp>
            <a:noAutofit/>
          </a:bodyPr>
          <a:lstStyle/>
          <a:p>
            <a:pPr>
              <a:buFont typeface="Wingdings" panose="05000000000000000000" pitchFamily="2" charset="2"/>
              <a:buChar char="Ø"/>
              <a:defRPr/>
            </a:pPr>
            <a:r>
              <a:rPr lang="en-US" sz="2400" dirty="0"/>
              <a:t>Obstructive:</a:t>
            </a:r>
          </a:p>
          <a:p>
            <a:pPr lvl="1">
              <a:defRPr/>
            </a:pPr>
            <a:r>
              <a:rPr lang="en-US" dirty="0"/>
              <a:t>90% of patients with OHS have OSA (AHI ⩾5/</a:t>
            </a:r>
            <a:r>
              <a:rPr lang="en-US" dirty="0" err="1"/>
              <a:t>hr</a:t>
            </a:r>
            <a:r>
              <a:rPr lang="en-US" dirty="0"/>
              <a:t>). </a:t>
            </a:r>
          </a:p>
          <a:p>
            <a:pPr lvl="1">
              <a:defRPr/>
            </a:pPr>
            <a:r>
              <a:rPr lang="en-US" dirty="0"/>
              <a:t>70% of patients have concomitant severe OSA (AHI ⩾30/</a:t>
            </a:r>
            <a:r>
              <a:rPr lang="en-US" dirty="0" err="1"/>
              <a:t>hr</a:t>
            </a:r>
            <a:r>
              <a:rPr lang="en-US" dirty="0"/>
              <a:t>)</a:t>
            </a:r>
          </a:p>
          <a:p>
            <a:pPr>
              <a:buFont typeface="Wingdings" panose="05000000000000000000" pitchFamily="2" charset="2"/>
              <a:buChar char="Ø"/>
              <a:defRPr/>
            </a:pPr>
            <a:endParaRPr lang="en-US" altLang="en-US" sz="2400" dirty="0"/>
          </a:p>
          <a:p>
            <a:pPr>
              <a:buFont typeface="Wingdings" panose="05000000000000000000" pitchFamily="2" charset="2"/>
              <a:buChar char="Ø"/>
              <a:defRPr/>
            </a:pPr>
            <a:r>
              <a:rPr lang="en-US" altLang="en-US" sz="2400" dirty="0"/>
              <a:t>Non-obstructive:</a:t>
            </a:r>
          </a:p>
          <a:p>
            <a:pPr lvl="1">
              <a:defRPr/>
            </a:pPr>
            <a:r>
              <a:rPr lang="en-US" altLang="en-US" dirty="0"/>
              <a:t>10% have non-obstructive sleep hypoventilation (etPCO2 or tcPCO2 &gt;55 mmHg for &gt;10 min or an increase &gt;10 mmHg compared to awake PaCO2 to a value &gt;50 mmHg for &gt;10 min)</a:t>
            </a:r>
          </a:p>
        </p:txBody>
      </p:sp>
      <p:sp>
        <p:nvSpPr>
          <p:cNvPr id="25603" name="Title 2">
            <a:extLst>
              <a:ext uri="{FF2B5EF4-FFF2-40B4-BE49-F238E27FC236}">
                <a16:creationId xmlns:a16="http://schemas.microsoft.com/office/drawing/2014/main" id="{9DA2F20A-4F72-4C16-8BED-D77373B431A6}"/>
              </a:ext>
            </a:extLst>
          </p:cNvPr>
          <p:cNvSpPr>
            <a:spLocks noGrp="1"/>
          </p:cNvSpPr>
          <p:nvPr>
            <p:ph type="title"/>
          </p:nvPr>
        </p:nvSpPr>
        <p:spPr bwMode="auto">
          <a:xfrm>
            <a:off x="609600" y="49530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2800" dirty="0"/>
              <a:t>OHS Phenotypes</a:t>
            </a:r>
          </a:p>
        </p:txBody>
      </p:sp>
      <p:cxnSp>
        <p:nvCxnSpPr>
          <p:cNvPr id="4" name="Straight Connector 3">
            <a:extLst>
              <a:ext uri="{FF2B5EF4-FFF2-40B4-BE49-F238E27FC236}">
                <a16:creationId xmlns:a16="http://schemas.microsoft.com/office/drawing/2014/main" id="{5F35EB62-1BA5-4292-B68B-FB25F6EFF600}"/>
              </a:ext>
            </a:extLst>
          </p:cNvPr>
          <p:cNvCxnSpPr/>
          <p:nvPr/>
        </p:nvCxnSpPr>
        <p:spPr>
          <a:xfrm flipV="1">
            <a:off x="1981200" y="1066800"/>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11A41E2-91EE-4875-859A-F1DB7B46F8B3}"/>
              </a:ext>
            </a:extLst>
          </p:cNvPr>
          <p:cNvSpPr txBox="1"/>
          <p:nvPr/>
        </p:nvSpPr>
        <p:spPr>
          <a:xfrm>
            <a:off x="3429000" y="5638801"/>
            <a:ext cx="5943600" cy="276225"/>
          </a:xfrm>
          <a:prstGeom prst="rect">
            <a:avLst/>
          </a:prstGeom>
          <a:noFill/>
        </p:spPr>
        <p:txBody>
          <a:bodyPr>
            <a:spAutoFit/>
          </a:bodyPr>
          <a:lstStyle/>
          <a:p>
            <a:pPr>
              <a:defRPr/>
            </a:pPr>
            <a:r>
              <a:rPr lang="en-US" sz="1200" dirty="0"/>
              <a:t>Masa et al. Am J Respir </a:t>
            </a:r>
            <a:r>
              <a:rPr lang="en-US" sz="1200" dirty="0" err="1"/>
              <a:t>Crit</a:t>
            </a:r>
            <a:r>
              <a:rPr lang="en-US" sz="1200" dirty="0"/>
              <a:t> Care Med 2015. Berry et al. </a:t>
            </a:r>
            <a:r>
              <a:rPr lang="nn-NO" sz="1200" dirty="0"/>
              <a:t>J Clin Sleep Med 2012</a:t>
            </a:r>
            <a:endParaRPr lang="en-US" sz="1200" dirty="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655234-C7D6-4B45-B49C-820E9EA43067}"/>
              </a:ext>
            </a:extLst>
          </p:cNvPr>
          <p:cNvSpPr>
            <a:spLocks noGrp="1"/>
          </p:cNvSpPr>
          <p:nvPr>
            <p:ph type="title"/>
          </p:nvPr>
        </p:nvSpPr>
        <p:spPr>
          <a:xfrm>
            <a:off x="2000250" y="280988"/>
            <a:ext cx="8229600" cy="709612"/>
          </a:xfrm>
        </p:spPr>
        <p:txBody>
          <a:bodyPr/>
          <a:lstStyle/>
          <a:p>
            <a:pPr algn="ctr">
              <a:defRPr/>
            </a:pPr>
            <a:r>
              <a:rPr lang="en-US" sz="3200" dirty="0"/>
              <a:t>Pathophysiology</a:t>
            </a:r>
          </a:p>
        </p:txBody>
      </p:sp>
      <p:sp>
        <p:nvSpPr>
          <p:cNvPr id="5" name="TextBox 4">
            <a:extLst>
              <a:ext uri="{FF2B5EF4-FFF2-40B4-BE49-F238E27FC236}">
                <a16:creationId xmlns:a16="http://schemas.microsoft.com/office/drawing/2014/main" id="{AB858103-A515-4F17-AE4C-17AB248AC1E7}"/>
              </a:ext>
            </a:extLst>
          </p:cNvPr>
          <p:cNvSpPr txBox="1"/>
          <p:nvPr/>
        </p:nvSpPr>
        <p:spPr>
          <a:xfrm>
            <a:off x="4343400" y="5729289"/>
            <a:ext cx="5715000" cy="276225"/>
          </a:xfrm>
          <a:prstGeom prst="rect">
            <a:avLst/>
          </a:prstGeom>
          <a:noFill/>
        </p:spPr>
        <p:txBody>
          <a:bodyPr>
            <a:spAutoFit/>
          </a:bodyPr>
          <a:lstStyle/>
          <a:p>
            <a:pPr>
              <a:defRPr/>
            </a:pPr>
            <a:r>
              <a:rPr lang="en-US" sz="1200" dirty="0">
                <a:solidFill>
                  <a:srgbClr val="5E5E62"/>
                </a:solidFill>
              </a:rPr>
              <a:t>Greer et al. US Respiratory and Pulmonary Diseases. 2020</a:t>
            </a:r>
            <a:endParaRPr lang="en-US" sz="1200" dirty="0"/>
          </a:p>
        </p:txBody>
      </p:sp>
      <p:pic>
        <p:nvPicPr>
          <p:cNvPr id="26629" name="Picture 7">
            <a:extLst>
              <a:ext uri="{FF2B5EF4-FFF2-40B4-BE49-F238E27FC236}">
                <a16:creationId xmlns:a16="http://schemas.microsoft.com/office/drawing/2014/main" id="{93C5295B-7917-4212-9796-6D2508516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39" b="4738"/>
          <a:stretch>
            <a:fillRect/>
          </a:stretch>
        </p:blipFill>
        <p:spPr bwMode="auto">
          <a:xfrm>
            <a:off x="2298701" y="1752600"/>
            <a:ext cx="796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C370D434-6669-46AA-8D45-E1F7FA3FAC95}"/>
              </a:ext>
            </a:extLst>
          </p:cNvPr>
          <p:cNvCxnSpPr/>
          <p:nvPr/>
        </p:nvCxnSpPr>
        <p:spPr>
          <a:xfrm flipV="1">
            <a:off x="1981200" y="1104900"/>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49D534D-7807-9E2D-F796-59ECB2B5F064}"/>
              </a:ext>
            </a:extLst>
          </p:cNvPr>
          <p:cNvPicPr>
            <a:picLocks noChangeAspect="1"/>
          </p:cNvPicPr>
          <p:nvPr/>
        </p:nvPicPr>
        <p:blipFill>
          <a:blip r:embed="rId4"/>
          <a:stretch>
            <a:fillRect/>
          </a:stretch>
        </p:blipFill>
        <p:spPr>
          <a:xfrm>
            <a:off x="10439400" y="2437710"/>
            <a:ext cx="1475850" cy="1982580"/>
          </a:xfrm>
          <a:prstGeom prst="rect">
            <a:avLst/>
          </a:prstGeom>
        </p:spPr>
      </p:pic>
      <p:pic>
        <p:nvPicPr>
          <p:cNvPr id="8" name="Picture 7">
            <a:extLst>
              <a:ext uri="{FF2B5EF4-FFF2-40B4-BE49-F238E27FC236}">
                <a16:creationId xmlns:a16="http://schemas.microsoft.com/office/drawing/2014/main" id="{5D6DA106-8EED-5422-FD1D-D05C63CAC62E}"/>
              </a:ext>
            </a:extLst>
          </p:cNvPr>
          <p:cNvPicPr>
            <a:picLocks noChangeAspect="1"/>
          </p:cNvPicPr>
          <p:nvPr/>
        </p:nvPicPr>
        <p:blipFill>
          <a:blip r:embed="rId5"/>
          <a:stretch>
            <a:fillRect/>
          </a:stretch>
        </p:blipFill>
        <p:spPr>
          <a:xfrm>
            <a:off x="769092" y="2306229"/>
            <a:ext cx="1231158" cy="194074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a:extLst>
              <a:ext uri="{FF2B5EF4-FFF2-40B4-BE49-F238E27FC236}">
                <a16:creationId xmlns:a16="http://schemas.microsoft.com/office/drawing/2014/main" id="{DC95D0F8-3650-4F61-A913-652A9A5B60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6667"/>
          <a:stretch>
            <a:fillRect/>
          </a:stretch>
        </p:blipFill>
        <p:spPr bwMode="auto">
          <a:xfrm>
            <a:off x="1725613" y="1857269"/>
            <a:ext cx="4570412" cy="186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id="{C98B9A1D-A74E-4754-97ED-5B08BED35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001" b="32002"/>
          <a:stretch>
            <a:fillRect/>
          </a:stretch>
        </p:blipFill>
        <p:spPr bwMode="auto">
          <a:xfrm>
            <a:off x="6553201" y="1735662"/>
            <a:ext cx="35337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a:extLst>
              <a:ext uri="{FF2B5EF4-FFF2-40B4-BE49-F238E27FC236}">
                <a16:creationId xmlns:a16="http://schemas.microsoft.com/office/drawing/2014/main" id="{E0A12E80-00AD-46E8-9036-9981C76C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999"/>
          <a:stretch>
            <a:fillRect/>
          </a:stretch>
        </p:blipFill>
        <p:spPr bwMode="auto">
          <a:xfrm>
            <a:off x="4186239" y="3802063"/>
            <a:ext cx="322897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47E1D5EC-B96C-4470-BFF4-CF4043171E77}"/>
              </a:ext>
            </a:extLst>
          </p:cNvPr>
          <p:cNvSpPr>
            <a:spLocks noGrp="1"/>
          </p:cNvSpPr>
          <p:nvPr>
            <p:ph type="title"/>
          </p:nvPr>
        </p:nvSpPr>
        <p:spPr>
          <a:xfrm>
            <a:off x="1545085" y="388938"/>
            <a:ext cx="9330430" cy="1143000"/>
          </a:xfrm>
        </p:spPr>
        <p:txBody>
          <a:bodyPr/>
          <a:lstStyle/>
          <a:p>
            <a:pPr>
              <a:defRPr/>
            </a:pPr>
            <a:r>
              <a:rPr lang="en-US" sz="2400" dirty="0"/>
              <a:t>Efficacy of Different Treatment Alternatives for OHS + Severe OSA</a:t>
            </a:r>
            <a:br>
              <a:rPr lang="en-US" sz="2800" dirty="0"/>
            </a:br>
            <a:r>
              <a:rPr lang="en-US" sz="1600" dirty="0"/>
              <a:t>Pickwick Study (N=221)</a:t>
            </a:r>
          </a:p>
        </p:txBody>
      </p:sp>
      <p:sp>
        <p:nvSpPr>
          <p:cNvPr id="9" name="TextBox 8">
            <a:extLst>
              <a:ext uri="{FF2B5EF4-FFF2-40B4-BE49-F238E27FC236}">
                <a16:creationId xmlns:a16="http://schemas.microsoft.com/office/drawing/2014/main" id="{EB2D72A7-237A-47C2-8FDD-EAD9F004F08E}"/>
              </a:ext>
            </a:extLst>
          </p:cNvPr>
          <p:cNvSpPr txBox="1"/>
          <p:nvPr/>
        </p:nvSpPr>
        <p:spPr>
          <a:xfrm>
            <a:off x="4495800" y="5791201"/>
            <a:ext cx="3429000" cy="276225"/>
          </a:xfrm>
          <a:prstGeom prst="rect">
            <a:avLst/>
          </a:prstGeom>
          <a:noFill/>
        </p:spPr>
        <p:txBody>
          <a:bodyPr>
            <a:spAutoFit/>
          </a:bodyPr>
          <a:lstStyle/>
          <a:p>
            <a:pPr>
              <a:defRPr/>
            </a:pPr>
            <a:r>
              <a:rPr lang="en-US" sz="1200" dirty="0"/>
              <a:t>Masa et al. AJRCCM Vol 192;1,July 1 2015</a:t>
            </a:r>
          </a:p>
        </p:txBody>
      </p:sp>
      <p:sp>
        <p:nvSpPr>
          <p:cNvPr id="31751" name="TextBox 1">
            <a:extLst>
              <a:ext uri="{FF2B5EF4-FFF2-40B4-BE49-F238E27FC236}">
                <a16:creationId xmlns:a16="http://schemas.microsoft.com/office/drawing/2014/main" id="{A7090383-BE4D-449C-BA23-88E736FAD739}"/>
              </a:ext>
            </a:extLst>
          </p:cNvPr>
          <p:cNvSpPr txBox="1">
            <a:spLocks noChangeArrowheads="1"/>
          </p:cNvSpPr>
          <p:nvPr/>
        </p:nvSpPr>
        <p:spPr bwMode="auto">
          <a:xfrm>
            <a:off x="7988300" y="1858964"/>
            <a:ext cx="801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solidFill>
                  <a:schemeClr val="accent1"/>
                </a:solidFill>
              </a:rPr>
              <a:t>CPAP</a:t>
            </a:r>
          </a:p>
        </p:txBody>
      </p:sp>
      <p:sp>
        <p:nvSpPr>
          <p:cNvPr id="31752" name="TextBox 9">
            <a:extLst>
              <a:ext uri="{FF2B5EF4-FFF2-40B4-BE49-F238E27FC236}">
                <a16:creationId xmlns:a16="http://schemas.microsoft.com/office/drawing/2014/main" id="{F3A09E80-575A-4533-A634-ED82156271C9}"/>
              </a:ext>
            </a:extLst>
          </p:cNvPr>
          <p:cNvSpPr txBox="1">
            <a:spLocks noChangeArrowheads="1"/>
          </p:cNvSpPr>
          <p:nvPr/>
        </p:nvSpPr>
        <p:spPr bwMode="auto">
          <a:xfrm>
            <a:off x="4200526" y="1858964"/>
            <a:ext cx="658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solidFill>
                  <a:schemeClr val="accent1"/>
                </a:solidFill>
              </a:rPr>
              <a:t>NIV</a:t>
            </a:r>
          </a:p>
        </p:txBody>
      </p:sp>
      <p:sp>
        <p:nvSpPr>
          <p:cNvPr id="31753" name="TextBox 10">
            <a:extLst>
              <a:ext uri="{FF2B5EF4-FFF2-40B4-BE49-F238E27FC236}">
                <a16:creationId xmlns:a16="http://schemas.microsoft.com/office/drawing/2014/main" id="{EA9FE65B-9BEB-4810-AEE7-5EDFB104EDE4}"/>
              </a:ext>
            </a:extLst>
          </p:cNvPr>
          <p:cNvSpPr txBox="1">
            <a:spLocks noChangeArrowheads="1"/>
          </p:cNvSpPr>
          <p:nvPr/>
        </p:nvSpPr>
        <p:spPr bwMode="auto">
          <a:xfrm>
            <a:off x="5800725" y="3848100"/>
            <a:ext cx="99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solidFill>
                  <a:schemeClr val="accent1"/>
                </a:solidFill>
              </a:rPr>
              <a:t>Control</a:t>
            </a:r>
          </a:p>
        </p:txBody>
      </p:sp>
      <p:cxnSp>
        <p:nvCxnSpPr>
          <p:cNvPr id="10" name="Straight Connector 9">
            <a:extLst>
              <a:ext uri="{FF2B5EF4-FFF2-40B4-BE49-F238E27FC236}">
                <a16:creationId xmlns:a16="http://schemas.microsoft.com/office/drawing/2014/main" id="{95306015-F7AF-435D-938A-F573698375CD}"/>
              </a:ext>
            </a:extLst>
          </p:cNvPr>
          <p:cNvCxnSpPr/>
          <p:nvPr/>
        </p:nvCxnSpPr>
        <p:spPr>
          <a:xfrm flipV="1">
            <a:off x="1866900" y="1108362"/>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80B9307-307F-443A-A321-EAC345746ED9}"/>
              </a:ext>
            </a:extLst>
          </p:cNvPr>
          <p:cNvSpPr>
            <a:spLocks noGrp="1"/>
          </p:cNvSpPr>
          <p:nvPr>
            <p:ph type="title"/>
          </p:nvPr>
        </p:nvSpPr>
        <p:spPr>
          <a:xfrm>
            <a:off x="1866900" y="296861"/>
            <a:ext cx="8458200" cy="1143000"/>
          </a:xfrm>
        </p:spPr>
        <p:txBody>
          <a:bodyPr/>
          <a:lstStyle/>
          <a:p>
            <a:pPr algn="l">
              <a:defRPr/>
            </a:pPr>
            <a:r>
              <a:rPr lang="en-US" sz="2400" dirty="0"/>
              <a:t>Long-term Effectiveness of CPAP vs NIV in OHS + Severe OSA</a:t>
            </a:r>
            <a:br>
              <a:rPr lang="en-US" sz="2400" dirty="0">
                <a:latin typeface="AdvOTd1f5cc91.B"/>
              </a:rPr>
            </a:br>
            <a:r>
              <a:rPr lang="en-US" sz="1600" dirty="0"/>
              <a:t>Long-Term Pickwick Randomized Controlled Clinical Trial (N=221)</a:t>
            </a:r>
          </a:p>
        </p:txBody>
      </p:sp>
      <p:sp>
        <p:nvSpPr>
          <p:cNvPr id="8" name="TextBox 7">
            <a:extLst>
              <a:ext uri="{FF2B5EF4-FFF2-40B4-BE49-F238E27FC236}">
                <a16:creationId xmlns:a16="http://schemas.microsoft.com/office/drawing/2014/main" id="{FB5A48CF-86A7-4794-A294-B51E9F74E27F}"/>
              </a:ext>
            </a:extLst>
          </p:cNvPr>
          <p:cNvSpPr txBox="1"/>
          <p:nvPr/>
        </p:nvSpPr>
        <p:spPr>
          <a:xfrm>
            <a:off x="3886200" y="5713414"/>
            <a:ext cx="4876800" cy="276225"/>
          </a:xfrm>
          <a:prstGeom prst="rect">
            <a:avLst/>
          </a:prstGeom>
          <a:noFill/>
        </p:spPr>
        <p:txBody>
          <a:bodyPr>
            <a:spAutoFit/>
          </a:bodyPr>
          <a:lstStyle/>
          <a:p>
            <a:pPr>
              <a:defRPr/>
            </a:pPr>
            <a:r>
              <a:rPr lang="en-US" sz="1200" dirty="0"/>
              <a:t>Masa et al. The Lancet, Vol 393,  issue 10182, page 17215. Apr 27, 2019</a:t>
            </a:r>
          </a:p>
        </p:txBody>
      </p:sp>
      <p:cxnSp>
        <p:nvCxnSpPr>
          <p:cNvPr id="6" name="Straight Connector 5">
            <a:extLst>
              <a:ext uri="{FF2B5EF4-FFF2-40B4-BE49-F238E27FC236}">
                <a16:creationId xmlns:a16="http://schemas.microsoft.com/office/drawing/2014/main" id="{B19B3256-E96C-4695-963B-079A9B4705DD}"/>
              </a:ext>
            </a:extLst>
          </p:cNvPr>
          <p:cNvCxnSpPr/>
          <p:nvPr/>
        </p:nvCxnSpPr>
        <p:spPr>
          <a:xfrm flipV="1">
            <a:off x="1866900" y="932656"/>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33797" name="Picture 2">
            <a:extLst>
              <a:ext uri="{FF2B5EF4-FFF2-40B4-BE49-F238E27FC236}">
                <a16:creationId xmlns:a16="http://schemas.microsoft.com/office/drawing/2014/main" id="{379D74AF-3610-4D52-86E8-BFA3FAE8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8" t="1003" r="47885" b="55608"/>
          <a:stretch>
            <a:fillRect/>
          </a:stretch>
        </p:blipFill>
        <p:spPr bwMode="auto">
          <a:xfrm>
            <a:off x="1676400" y="1208088"/>
            <a:ext cx="38560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a:extLst>
              <a:ext uri="{FF2B5EF4-FFF2-40B4-BE49-F238E27FC236}">
                <a16:creationId xmlns:a16="http://schemas.microsoft.com/office/drawing/2014/main" id="{918B91BF-1221-4345-90BF-DE0CEB701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462"/>
          <a:stretch>
            <a:fillRect/>
          </a:stretch>
        </p:blipFill>
        <p:spPr bwMode="auto">
          <a:xfrm>
            <a:off x="6175375" y="1208088"/>
            <a:ext cx="36337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a:extLst>
              <a:ext uri="{FF2B5EF4-FFF2-40B4-BE49-F238E27FC236}">
                <a16:creationId xmlns:a16="http://schemas.microsoft.com/office/drawing/2014/main" id="{D420125F-DA09-470A-99A4-D90BB4323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33" b="53799"/>
          <a:stretch>
            <a:fillRect/>
          </a:stretch>
        </p:blipFill>
        <p:spPr bwMode="auto">
          <a:xfrm>
            <a:off x="1866900" y="3430589"/>
            <a:ext cx="35433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a:extLst>
              <a:ext uri="{FF2B5EF4-FFF2-40B4-BE49-F238E27FC236}">
                <a16:creationId xmlns:a16="http://schemas.microsoft.com/office/drawing/2014/main" id="{26B82D7A-4266-4E64-8769-1AEBB923A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6175375" y="3429000"/>
            <a:ext cx="35433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Box 9">
            <a:extLst>
              <a:ext uri="{FF2B5EF4-FFF2-40B4-BE49-F238E27FC236}">
                <a16:creationId xmlns:a16="http://schemas.microsoft.com/office/drawing/2014/main" id="{770C233F-B29C-4C7A-A55D-04DCCD35AECB}"/>
              </a:ext>
            </a:extLst>
          </p:cNvPr>
          <p:cNvSpPr txBox="1">
            <a:spLocks noChangeArrowheads="1"/>
          </p:cNvSpPr>
          <p:nvPr/>
        </p:nvSpPr>
        <p:spPr bwMode="auto">
          <a:xfrm>
            <a:off x="8320089" y="2132013"/>
            <a:ext cx="1489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t>Cardiovascular events</a:t>
            </a:r>
          </a:p>
        </p:txBody>
      </p:sp>
      <p:sp>
        <p:nvSpPr>
          <p:cNvPr id="33802" name="TextBox 13">
            <a:extLst>
              <a:ext uri="{FF2B5EF4-FFF2-40B4-BE49-F238E27FC236}">
                <a16:creationId xmlns:a16="http://schemas.microsoft.com/office/drawing/2014/main" id="{0DD21DAE-2118-4BC2-8CC4-314B5DBBE411}"/>
              </a:ext>
            </a:extLst>
          </p:cNvPr>
          <p:cNvSpPr txBox="1">
            <a:spLocks noChangeArrowheads="1"/>
          </p:cNvSpPr>
          <p:nvPr/>
        </p:nvSpPr>
        <p:spPr bwMode="auto">
          <a:xfrm>
            <a:off x="8610601" y="4411663"/>
            <a:ext cx="1489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t>Overall Mortality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a:extLst>
              <a:ext uri="{FF2B5EF4-FFF2-40B4-BE49-F238E27FC236}">
                <a16:creationId xmlns:a16="http://schemas.microsoft.com/office/drawing/2014/main" id="{65B09DC1-51D3-4B75-9983-86BB5F0F39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01" y="1181101"/>
            <a:ext cx="58578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C4EDB3C-3562-4075-A4CA-CEB0C6A59ED5}"/>
              </a:ext>
            </a:extLst>
          </p:cNvPr>
          <p:cNvSpPr>
            <a:spLocks noGrp="1"/>
          </p:cNvSpPr>
          <p:nvPr>
            <p:ph type="title"/>
          </p:nvPr>
        </p:nvSpPr>
        <p:spPr>
          <a:xfrm>
            <a:off x="1981200" y="152400"/>
            <a:ext cx="8229600" cy="1143000"/>
          </a:xfrm>
        </p:spPr>
        <p:txBody>
          <a:bodyPr/>
          <a:lstStyle/>
          <a:p>
            <a:pPr algn="ctr">
              <a:defRPr/>
            </a:pPr>
            <a:r>
              <a:rPr lang="en-US" sz="3200" dirty="0"/>
              <a:t>Choice of Positive Pressure Ventilation</a:t>
            </a:r>
          </a:p>
        </p:txBody>
      </p:sp>
      <p:sp>
        <p:nvSpPr>
          <p:cNvPr id="5" name="TextBox 4">
            <a:extLst>
              <a:ext uri="{FF2B5EF4-FFF2-40B4-BE49-F238E27FC236}">
                <a16:creationId xmlns:a16="http://schemas.microsoft.com/office/drawing/2014/main" id="{D8C54B1B-2075-4523-BE85-763FFA475839}"/>
              </a:ext>
            </a:extLst>
          </p:cNvPr>
          <p:cNvSpPr txBox="1"/>
          <p:nvPr/>
        </p:nvSpPr>
        <p:spPr>
          <a:xfrm>
            <a:off x="5181600" y="5700714"/>
            <a:ext cx="2514600" cy="276225"/>
          </a:xfrm>
          <a:prstGeom prst="rect">
            <a:avLst/>
          </a:prstGeom>
          <a:noFill/>
        </p:spPr>
        <p:txBody>
          <a:bodyPr>
            <a:spAutoFit/>
          </a:bodyPr>
          <a:lstStyle/>
          <a:p>
            <a:pPr>
              <a:defRPr/>
            </a:pPr>
            <a:r>
              <a:rPr lang="en-US" sz="1200" dirty="0"/>
              <a:t>Masa et al. Eur Respir Rev 2019</a:t>
            </a:r>
          </a:p>
        </p:txBody>
      </p:sp>
      <p:cxnSp>
        <p:nvCxnSpPr>
          <p:cNvPr id="6" name="Straight Connector 5">
            <a:extLst>
              <a:ext uri="{FF2B5EF4-FFF2-40B4-BE49-F238E27FC236}">
                <a16:creationId xmlns:a16="http://schemas.microsoft.com/office/drawing/2014/main" id="{E314D9D5-496D-4DBA-8B83-F07DC2EE72F6}"/>
              </a:ext>
            </a:extLst>
          </p:cNvPr>
          <p:cNvCxnSpPr/>
          <p:nvPr/>
        </p:nvCxnSpPr>
        <p:spPr>
          <a:xfrm flipV="1">
            <a:off x="1981200" y="873125"/>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a:extLst>
              <a:ext uri="{FF2B5EF4-FFF2-40B4-BE49-F238E27FC236}">
                <a16:creationId xmlns:a16="http://schemas.microsoft.com/office/drawing/2014/main" id="{905C4423-0E7E-4475-A05C-430A5239A9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8229600" cy="364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A97E1BD-64F7-429E-A465-FABE18D5E22C}"/>
              </a:ext>
            </a:extLst>
          </p:cNvPr>
          <p:cNvSpPr>
            <a:spLocks noGrp="1"/>
          </p:cNvSpPr>
          <p:nvPr>
            <p:ph type="title"/>
          </p:nvPr>
        </p:nvSpPr>
        <p:spPr>
          <a:xfrm>
            <a:off x="1997075" y="257175"/>
            <a:ext cx="8229600" cy="838200"/>
          </a:xfrm>
        </p:spPr>
        <p:txBody>
          <a:bodyPr/>
          <a:lstStyle/>
          <a:p>
            <a:pPr algn="ctr">
              <a:defRPr/>
            </a:pPr>
            <a:r>
              <a:rPr lang="en-US" sz="3200" dirty="0"/>
              <a:t>Management - NIV</a:t>
            </a:r>
          </a:p>
        </p:txBody>
      </p:sp>
      <p:sp>
        <p:nvSpPr>
          <p:cNvPr id="5" name="TextBox 4">
            <a:extLst>
              <a:ext uri="{FF2B5EF4-FFF2-40B4-BE49-F238E27FC236}">
                <a16:creationId xmlns:a16="http://schemas.microsoft.com/office/drawing/2014/main" id="{D19CCB43-5F0F-4AEC-82CF-9A2064C3C0D3}"/>
              </a:ext>
            </a:extLst>
          </p:cNvPr>
          <p:cNvSpPr txBox="1"/>
          <p:nvPr/>
        </p:nvSpPr>
        <p:spPr>
          <a:xfrm>
            <a:off x="5105400" y="5805489"/>
            <a:ext cx="2514600" cy="276225"/>
          </a:xfrm>
          <a:prstGeom prst="rect">
            <a:avLst/>
          </a:prstGeom>
          <a:noFill/>
        </p:spPr>
        <p:txBody>
          <a:bodyPr>
            <a:spAutoFit/>
          </a:bodyPr>
          <a:lstStyle/>
          <a:p>
            <a:pPr>
              <a:defRPr/>
            </a:pPr>
            <a:r>
              <a:rPr lang="en-US" sz="1200" dirty="0"/>
              <a:t>Masa et al. Eur Respir Rev 2019</a:t>
            </a:r>
          </a:p>
        </p:txBody>
      </p:sp>
      <p:cxnSp>
        <p:nvCxnSpPr>
          <p:cNvPr id="6" name="Straight Connector 5">
            <a:extLst>
              <a:ext uri="{FF2B5EF4-FFF2-40B4-BE49-F238E27FC236}">
                <a16:creationId xmlns:a16="http://schemas.microsoft.com/office/drawing/2014/main" id="{96719223-65AA-403E-8A63-ABFE9704184D}"/>
              </a:ext>
            </a:extLst>
          </p:cNvPr>
          <p:cNvCxnSpPr/>
          <p:nvPr/>
        </p:nvCxnSpPr>
        <p:spPr>
          <a:xfrm flipV="1">
            <a:off x="1882775" y="9144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DB0C07-12EA-4161-8DD0-67AD69CA7559}"/>
              </a:ext>
            </a:extLst>
          </p:cNvPr>
          <p:cNvSpPr>
            <a:spLocks noGrp="1"/>
          </p:cNvSpPr>
          <p:nvPr>
            <p:ph idx="1"/>
          </p:nvPr>
        </p:nvSpPr>
        <p:spPr>
          <a:xfrm>
            <a:off x="1981200" y="1165226"/>
            <a:ext cx="8229600" cy="4525963"/>
          </a:xfrm>
        </p:spPr>
        <p:txBody>
          <a:bodyPr>
            <a:normAutofit/>
          </a:bodyPr>
          <a:lstStyle/>
          <a:p>
            <a:pPr>
              <a:defRPr/>
            </a:pPr>
            <a:r>
              <a:rPr lang="en-US" sz="2400" dirty="0"/>
              <a:t>A 52 year old man, with a BMI of 45</a:t>
            </a:r>
            <a:r>
              <a:rPr lang="en-US" altLang="en-US" sz="2400" dirty="0">
                <a:solidFill>
                  <a:schemeClr val="tx2"/>
                </a:solidFill>
              </a:rPr>
              <a:t> </a:t>
            </a:r>
            <a:r>
              <a:rPr lang="en-US" altLang="en-US" sz="2400" dirty="0">
                <a:solidFill>
                  <a:schemeClr val="accent3">
                    <a:lumMod val="50000"/>
                  </a:schemeClr>
                </a:solidFill>
              </a:rPr>
              <a:t>kg/m</a:t>
            </a:r>
            <a:r>
              <a:rPr lang="en-US" altLang="en-US" sz="2400" baseline="30000" dirty="0">
                <a:solidFill>
                  <a:schemeClr val="accent3">
                    <a:lumMod val="50000"/>
                  </a:schemeClr>
                </a:solidFill>
              </a:rPr>
              <a:t>2</a:t>
            </a:r>
            <a:r>
              <a:rPr lang="en-US" sz="2400" dirty="0">
                <a:solidFill>
                  <a:schemeClr val="accent3">
                    <a:lumMod val="50000"/>
                  </a:schemeClr>
                </a:solidFill>
              </a:rPr>
              <a:t>, </a:t>
            </a:r>
            <a:r>
              <a:rPr lang="en-US" sz="2400" dirty="0"/>
              <a:t>admitted with pneumonia, and acute on chronic hypercapnia.  Admission PaCO2 was 75 mmHg, with a pH 7.25 and HCO3 34. </a:t>
            </a:r>
          </a:p>
          <a:p>
            <a:pPr>
              <a:defRPr/>
            </a:pPr>
            <a:r>
              <a:rPr lang="en-US" sz="2400" dirty="0"/>
              <a:t>Intubated for three days but now extubated and successfully treated with BiPAP 16/8 cmH2O only during sleep.</a:t>
            </a:r>
          </a:p>
          <a:p>
            <a:pPr>
              <a:defRPr/>
            </a:pPr>
            <a:r>
              <a:rPr lang="en-US" sz="2400" dirty="0"/>
              <a:t>Morning PaCO2 now 50 mmHg, with a normal </a:t>
            </a:r>
            <a:r>
              <a:rPr lang="en-US" sz="2400" dirty="0" err="1"/>
              <a:t>pH.</a:t>
            </a:r>
            <a:endParaRPr lang="en-US" sz="2400" dirty="0"/>
          </a:p>
          <a:p>
            <a:pPr>
              <a:defRPr/>
            </a:pPr>
            <a:r>
              <a:rPr lang="en-US" sz="2400" dirty="0"/>
              <a:t>An ABG following a night without NIV showed a PaCO2 60.</a:t>
            </a:r>
          </a:p>
          <a:p>
            <a:pPr>
              <a:defRPr/>
            </a:pPr>
            <a:r>
              <a:rPr lang="en-US" sz="2400" dirty="0"/>
              <a:t>You are contemplating initiation of home NIV.  </a:t>
            </a:r>
          </a:p>
          <a:p>
            <a:pPr>
              <a:defRPr/>
            </a:pPr>
            <a:r>
              <a:rPr lang="en-US" sz="2400" dirty="0"/>
              <a:t>The patient is all ready for discharge, what should you do?</a:t>
            </a:r>
          </a:p>
        </p:txBody>
      </p:sp>
      <p:sp>
        <p:nvSpPr>
          <p:cNvPr id="2" name="Title 1">
            <a:extLst>
              <a:ext uri="{FF2B5EF4-FFF2-40B4-BE49-F238E27FC236}">
                <a16:creationId xmlns:a16="http://schemas.microsoft.com/office/drawing/2014/main" id="{89540CC8-F005-4D7B-8F08-0EBDE0C5B856}"/>
              </a:ext>
            </a:extLst>
          </p:cNvPr>
          <p:cNvSpPr>
            <a:spLocks noGrp="1"/>
          </p:cNvSpPr>
          <p:nvPr>
            <p:ph type="title"/>
          </p:nvPr>
        </p:nvSpPr>
        <p:spPr>
          <a:xfrm>
            <a:off x="1981200" y="168275"/>
            <a:ext cx="8229600" cy="1143000"/>
          </a:xfrm>
        </p:spPr>
        <p:txBody>
          <a:bodyPr>
            <a:normAutofit/>
          </a:bodyPr>
          <a:lstStyle/>
          <a:p>
            <a:pPr algn="ctr">
              <a:defRPr/>
            </a:pPr>
            <a:r>
              <a:rPr lang="en-US" sz="3200" dirty="0">
                <a:latin typeface="+mn-lt"/>
              </a:rPr>
              <a:t>Question #1</a:t>
            </a:r>
          </a:p>
        </p:txBody>
      </p:sp>
      <p:cxnSp>
        <p:nvCxnSpPr>
          <p:cNvPr id="4" name="Straight Connector 3">
            <a:extLst>
              <a:ext uri="{FF2B5EF4-FFF2-40B4-BE49-F238E27FC236}">
                <a16:creationId xmlns:a16="http://schemas.microsoft.com/office/drawing/2014/main" id="{54DE9D24-D0C0-43D4-B566-37811B0CB51E}"/>
              </a:ext>
            </a:extLst>
          </p:cNvPr>
          <p:cNvCxnSpPr/>
          <p:nvPr/>
        </p:nvCxnSpPr>
        <p:spPr>
          <a:xfrm flipV="1">
            <a:off x="1981200" y="9144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463A68B7-83E7-40E1-A695-919E7C882B36}"/>
              </a:ext>
            </a:extLst>
          </p:cNvPr>
          <p:cNvSpPr>
            <a:spLocks noGrp="1"/>
          </p:cNvSpPr>
          <p:nvPr>
            <p:ph idx="1"/>
          </p:nvPr>
        </p:nvSpPr>
        <p:spPr bwMode="auto">
          <a:xfrm>
            <a:off x="1219200" y="1612761"/>
            <a:ext cx="10972800" cy="4525963"/>
          </a:xfrm>
        </p:spPr>
        <p:txBody>
          <a:bodyPr vert="horz" wrap="square" lIns="91440" tIns="45720" rIns="91440" bIns="45720" numCol="1" rtlCol="0" anchor="t" anchorCtr="0" compatLnSpc="1">
            <a:prstTxWarp prst="textNoShape">
              <a:avLst/>
            </a:prstTxWarp>
            <a:noAutofit/>
          </a:bodyPr>
          <a:lstStyle/>
          <a:p>
            <a:pPr>
              <a:lnSpc>
                <a:spcPts val="3038"/>
              </a:lnSpc>
              <a:defRPr/>
            </a:pPr>
            <a:r>
              <a:rPr lang="en-US" altLang="en-US" sz="2400" dirty="0"/>
              <a:t>A. Use the patient’s diagnosis and ABG results to qualify for NIV, and order an outpatient attended PSG in 2-3 months. </a:t>
            </a:r>
          </a:p>
          <a:p>
            <a:pPr>
              <a:lnSpc>
                <a:spcPts val="3038"/>
              </a:lnSpc>
              <a:defRPr/>
            </a:pPr>
            <a:r>
              <a:rPr lang="en-US" altLang="en-US" sz="2400" dirty="0"/>
              <a:t>B. Keep the patient one more night and get a portable sleep study off NIV.</a:t>
            </a:r>
          </a:p>
          <a:p>
            <a:pPr>
              <a:lnSpc>
                <a:spcPts val="3038"/>
              </a:lnSpc>
              <a:defRPr/>
            </a:pPr>
            <a:r>
              <a:rPr lang="en-US" altLang="en-US" sz="2400" dirty="0"/>
              <a:t>C. Keep the patient one more night and obtain bedside Spirometry.</a:t>
            </a:r>
          </a:p>
          <a:p>
            <a:pPr>
              <a:lnSpc>
                <a:spcPts val="3038"/>
              </a:lnSpc>
              <a:defRPr/>
            </a:pPr>
            <a:r>
              <a:rPr lang="en-US" altLang="en-US" sz="2400" dirty="0"/>
              <a:t>D. Discharge the patient without NIV and obtain a PSG as soon as you can.</a:t>
            </a:r>
          </a:p>
          <a:p>
            <a:pPr>
              <a:lnSpc>
                <a:spcPts val="3038"/>
              </a:lnSpc>
              <a:defRPr/>
            </a:pPr>
            <a:endParaRPr lang="en-US" altLang="en-US" dirty="0"/>
          </a:p>
        </p:txBody>
      </p:sp>
      <p:sp>
        <p:nvSpPr>
          <p:cNvPr id="2" name="Title 1">
            <a:extLst>
              <a:ext uri="{FF2B5EF4-FFF2-40B4-BE49-F238E27FC236}">
                <a16:creationId xmlns:a16="http://schemas.microsoft.com/office/drawing/2014/main" id="{2B66BBD4-39FB-4D4C-80CE-97A4DAABA35B}"/>
              </a:ext>
            </a:extLst>
          </p:cNvPr>
          <p:cNvSpPr>
            <a:spLocks noGrp="1"/>
          </p:cNvSpPr>
          <p:nvPr>
            <p:ph type="title"/>
          </p:nvPr>
        </p:nvSpPr>
        <p:spPr/>
        <p:txBody>
          <a:bodyPr>
            <a:normAutofit/>
          </a:bodyPr>
          <a:lstStyle/>
          <a:p>
            <a:pPr algn="ctr">
              <a:defRPr/>
            </a:pPr>
            <a:r>
              <a:rPr lang="en-US" sz="3200" dirty="0">
                <a:latin typeface="+mn-lt"/>
              </a:rPr>
              <a:t>Question #1 </a:t>
            </a:r>
          </a:p>
        </p:txBody>
      </p:sp>
      <p:cxnSp>
        <p:nvCxnSpPr>
          <p:cNvPr id="4" name="Straight Connector 3">
            <a:extLst>
              <a:ext uri="{FF2B5EF4-FFF2-40B4-BE49-F238E27FC236}">
                <a16:creationId xmlns:a16="http://schemas.microsoft.com/office/drawing/2014/main" id="{89788A27-AF4A-40CD-A2BD-B03854A0A77C}"/>
              </a:ext>
            </a:extLst>
          </p:cNvPr>
          <p:cNvCxnSpPr/>
          <p:nvPr/>
        </p:nvCxnSpPr>
        <p:spPr>
          <a:xfrm flipV="1">
            <a:off x="1981200" y="12192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353C76F5-6B36-42EA-BC5C-5B519118EC51}"/>
              </a:ext>
            </a:extLst>
          </p:cNvPr>
          <p:cNvSpPr>
            <a:spLocks noGrp="1"/>
          </p:cNvSpPr>
          <p:nvPr>
            <p:ph idx="1"/>
          </p:nvPr>
        </p:nvSpPr>
        <p:spPr bwMode="auto">
          <a:xfrm>
            <a:off x="1219200" y="1622809"/>
            <a:ext cx="10972800" cy="4525963"/>
          </a:xfrm>
        </p:spPr>
        <p:txBody>
          <a:bodyPr vert="horz" wrap="square" lIns="91440" tIns="45720" rIns="91440" bIns="45720" numCol="1" rtlCol="0" anchor="t" anchorCtr="0" compatLnSpc="1">
            <a:prstTxWarp prst="textNoShape">
              <a:avLst/>
            </a:prstTxWarp>
            <a:noAutofit/>
          </a:bodyPr>
          <a:lstStyle/>
          <a:p>
            <a:pPr>
              <a:lnSpc>
                <a:spcPts val="3038"/>
              </a:lnSpc>
              <a:defRPr/>
            </a:pPr>
            <a:r>
              <a:rPr lang="en-US" altLang="en-US" sz="2400" dirty="0">
                <a:solidFill>
                  <a:srgbClr val="FF0000"/>
                </a:solidFill>
              </a:rPr>
              <a:t>A. Use the patient’s diagnosis and ABG results to qualify for NIV, and order an outpatient attended PSG in 2-3 months. </a:t>
            </a:r>
          </a:p>
          <a:p>
            <a:pPr>
              <a:lnSpc>
                <a:spcPts val="3038"/>
              </a:lnSpc>
              <a:defRPr/>
            </a:pPr>
            <a:r>
              <a:rPr lang="en-US" altLang="en-US" sz="2400" dirty="0">
                <a:solidFill>
                  <a:srgbClr val="FF0000"/>
                </a:solidFill>
              </a:rPr>
              <a:t>     (patient already meets criteria for OHS)</a:t>
            </a:r>
          </a:p>
          <a:p>
            <a:pPr>
              <a:lnSpc>
                <a:spcPts val="3038"/>
              </a:lnSpc>
              <a:defRPr/>
            </a:pPr>
            <a:r>
              <a:rPr lang="en-US" altLang="en-US" sz="2400" dirty="0"/>
              <a:t>B. Keep the patient one more night and get a portable sleep study off NIV</a:t>
            </a:r>
          </a:p>
          <a:p>
            <a:pPr>
              <a:lnSpc>
                <a:spcPts val="3038"/>
              </a:lnSpc>
              <a:defRPr/>
            </a:pPr>
            <a:r>
              <a:rPr lang="en-US" altLang="en-US" sz="2400" dirty="0"/>
              <a:t>C. Keep the patient one more night and obtain bedside Spirometry.</a:t>
            </a:r>
          </a:p>
          <a:p>
            <a:pPr>
              <a:lnSpc>
                <a:spcPts val="3038"/>
              </a:lnSpc>
              <a:defRPr/>
            </a:pPr>
            <a:r>
              <a:rPr lang="en-US" altLang="en-US" sz="2400" dirty="0"/>
              <a:t>D. Discharge the patient without NIV and obtain a PSG as soon as you can.</a:t>
            </a:r>
          </a:p>
          <a:p>
            <a:pPr>
              <a:lnSpc>
                <a:spcPts val="3038"/>
              </a:lnSpc>
              <a:defRPr/>
            </a:pPr>
            <a:endParaRPr lang="en-US" altLang="en-US" dirty="0"/>
          </a:p>
        </p:txBody>
      </p:sp>
      <p:sp>
        <p:nvSpPr>
          <p:cNvPr id="2" name="Title 1">
            <a:extLst>
              <a:ext uri="{FF2B5EF4-FFF2-40B4-BE49-F238E27FC236}">
                <a16:creationId xmlns:a16="http://schemas.microsoft.com/office/drawing/2014/main" id="{13EB12DB-B44A-4574-B9CF-21565C2C8348}"/>
              </a:ext>
            </a:extLst>
          </p:cNvPr>
          <p:cNvSpPr>
            <a:spLocks noGrp="1"/>
          </p:cNvSpPr>
          <p:nvPr>
            <p:ph type="title"/>
          </p:nvPr>
        </p:nvSpPr>
        <p:spPr/>
        <p:txBody>
          <a:bodyPr>
            <a:normAutofit/>
          </a:bodyPr>
          <a:lstStyle/>
          <a:p>
            <a:pPr algn="ctr">
              <a:defRPr/>
            </a:pPr>
            <a:r>
              <a:rPr lang="en-US" sz="3200" dirty="0">
                <a:latin typeface="+mn-lt"/>
              </a:rPr>
              <a:t>Question #1 </a:t>
            </a:r>
          </a:p>
        </p:txBody>
      </p:sp>
      <p:cxnSp>
        <p:nvCxnSpPr>
          <p:cNvPr id="4" name="Straight Connector 3">
            <a:extLst>
              <a:ext uri="{FF2B5EF4-FFF2-40B4-BE49-F238E27FC236}">
                <a16:creationId xmlns:a16="http://schemas.microsoft.com/office/drawing/2014/main" id="{8DD99160-D8ED-405D-ADC2-7BFE4BEAA6AE}"/>
              </a:ext>
            </a:extLst>
          </p:cNvPr>
          <p:cNvCxnSpPr/>
          <p:nvPr/>
        </p:nvCxnSpPr>
        <p:spPr>
          <a:xfrm flipV="1">
            <a:off x="1981200" y="12192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E668E-8702-4AAB-9522-69BA7082C936}"/>
              </a:ext>
            </a:extLst>
          </p:cNvPr>
          <p:cNvSpPr>
            <a:spLocks noGrp="1"/>
          </p:cNvSpPr>
          <p:nvPr>
            <p:ph idx="1"/>
          </p:nvPr>
        </p:nvSpPr>
        <p:spPr>
          <a:xfrm>
            <a:off x="1144441" y="1200684"/>
            <a:ext cx="10972800" cy="4525963"/>
          </a:xfrm>
        </p:spPr>
        <p:txBody>
          <a:bodyPr/>
          <a:lstStyle/>
          <a:p>
            <a:pPr marL="457200" indent="-457200">
              <a:buFont typeface="Arial" panose="020B0604020202020204" pitchFamily="34" charset="0"/>
              <a:buChar char="•"/>
              <a:defRPr/>
            </a:pPr>
            <a:r>
              <a:rPr lang="en-US" dirty="0"/>
              <a:t>A 49 year old female diagnosed with limb girdle muscular dystrophy, Titin mutation, on screening, back in 2014, when multiple siblings got diagnosed with the disease. She had minimal to no muscle weakness.  (Titin mutation known to be associated with hereditary myopathy with early respiratory failure (HMERF)</a:t>
            </a:r>
          </a:p>
          <a:p>
            <a:pPr marL="457200" indent="-457200">
              <a:buFont typeface="Arial" panose="020B0604020202020204" pitchFamily="34" charset="0"/>
              <a:buChar char="•"/>
              <a:defRPr/>
            </a:pPr>
            <a:r>
              <a:rPr lang="en-US" dirty="0"/>
              <a:t>In 2015, referred to pulmonary clinic, she had PFTs that suggested moderate restriction, at the time she was asymptomatic and active, and was then lost to follow up.  </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In 2018, she was admitted to the hospital with dyspnea and chest pressure, extensive work up including echocardiogram and chest CT were normal. </a:t>
            </a:r>
          </a:p>
          <a:p>
            <a:pPr marL="457200" indent="-457200">
              <a:buFont typeface="Arial" panose="020B0604020202020204" pitchFamily="34" charset="0"/>
              <a:buChar char="•"/>
              <a:defRPr/>
            </a:pPr>
            <a:r>
              <a:rPr lang="en-US" dirty="0"/>
              <a:t>While hospitalized, Pulmonary team consulted, a PFTs showed restriction, and a drop in FVC from seated to supine position suggestive of diaphragmatic weakness. Muscle forces were severely reduced. </a:t>
            </a:r>
          </a:p>
          <a:p>
            <a:pPr marL="457200" indent="-457200">
              <a:buFont typeface="Arial" panose="020B0604020202020204" pitchFamily="34" charset="0"/>
              <a:buChar char="•"/>
              <a:defRPr/>
            </a:pPr>
            <a:r>
              <a:rPr lang="en-US" dirty="0"/>
              <a:t>A morning ABG showed NO hypoventilation (7.41/44/112), bicarb 27. Pulmonary consult deferred starting NIV and recommended an outpatient sleep study, which eventually showed no significant sleep disordered breathing</a:t>
            </a:r>
          </a:p>
          <a:p>
            <a:pPr marL="457200" indent="-457200">
              <a:buFont typeface="Arial" panose="020B0604020202020204" pitchFamily="34" charset="0"/>
              <a:buChar char="•"/>
              <a:defRPr/>
            </a:pPr>
            <a:endParaRPr lang="en-US" sz="2400" dirty="0"/>
          </a:p>
        </p:txBody>
      </p:sp>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a:xfrm>
            <a:off x="609600" y="457200"/>
            <a:ext cx="10972800" cy="696191"/>
          </a:xfrm>
        </p:spPr>
        <p:txBody>
          <a:bodyPr/>
          <a:lstStyle/>
          <a:p>
            <a:pPr algn="ctr">
              <a:defRPr/>
            </a:pPr>
            <a:r>
              <a:rPr lang="en-US" dirty="0"/>
              <a:t>Case Presentation</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0287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6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a:extLst>
              <a:ext uri="{FF2B5EF4-FFF2-40B4-BE49-F238E27FC236}">
                <a16:creationId xmlns:a16="http://schemas.microsoft.com/office/drawing/2014/main" id="{8EB97BCC-591A-40AD-BAD3-26CBC9A03D8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6269" y="809626"/>
            <a:ext cx="8229600"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3AEFB4D3-9E2B-40F9-B7D6-6AB2EB0E5CE1}"/>
              </a:ext>
            </a:extLst>
          </p:cNvPr>
          <p:cNvSpPr>
            <a:spLocks noGrp="1"/>
          </p:cNvSpPr>
          <p:nvPr>
            <p:ph type="title"/>
          </p:nvPr>
        </p:nvSpPr>
        <p:spPr>
          <a:xfrm>
            <a:off x="1939925" y="5016501"/>
            <a:ext cx="8229600" cy="512763"/>
          </a:xfrm>
        </p:spPr>
        <p:txBody>
          <a:bodyPr/>
          <a:lstStyle/>
          <a:p>
            <a:pPr>
              <a:defRPr/>
            </a:pPr>
            <a:r>
              <a:rPr lang="en-US" sz="1800" dirty="0"/>
              <a:t>Months after diagnosis</a:t>
            </a:r>
          </a:p>
        </p:txBody>
      </p:sp>
      <p:sp>
        <p:nvSpPr>
          <p:cNvPr id="2" name="Oval 1">
            <a:extLst>
              <a:ext uri="{FF2B5EF4-FFF2-40B4-BE49-F238E27FC236}">
                <a16:creationId xmlns:a16="http://schemas.microsoft.com/office/drawing/2014/main" id="{CA1FA720-AEF8-4712-B5D5-07D61FAEC3AF}"/>
              </a:ext>
            </a:extLst>
          </p:cNvPr>
          <p:cNvSpPr/>
          <p:nvPr/>
        </p:nvSpPr>
        <p:spPr>
          <a:xfrm>
            <a:off x="3810000" y="731838"/>
            <a:ext cx="762000" cy="147796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7E8C9D1B-711E-4BE4-8C4F-FC72BC191333}"/>
              </a:ext>
            </a:extLst>
          </p:cNvPr>
          <p:cNvSpPr/>
          <p:nvPr/>
        </p:nvSpPr>
        <p:spPr>
          <a:xfrm>
            <a:off x="2819400" y="5422900"/>
            <a:ext cx="6858000" cy="3810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defRPr/>
            </a:pPr>
            <a:r>
              <a:rPr lang="en-US" altLang="en-US" sz="1400" dirty="0" err="1">
                <a:solidFill>
                  <a:schemeClr val="tx1"/>
                </a:solidFill>
              </a:rPr>
              <a:t>Nowbar</a:t>
            </a:r>
            <a:r>
              <a:rPr lang="en-US" altLang="en-US" sz="1400" dirty="0">
                <a:solidFill>
                  <a:schemeClr val="tx1"/>
                </a:solidFill>
              </a:rPr>
              <a:t> S, et al., Am J Med 2004;116:1–7. Budweiser et al. </a:t>
            </a:r>
            <a:r>
              <a:rPr lang="en-US" sz="1400" dirty="0"/>
              <a:t>J Intern Med 2007;261:375–383</a:t>
            </a:r>
            <a:r>
              <a:rPr lang="en-US" altLang="en-US" sz="1400" dirty="0">
                <a:solidFill>
                  <a:schemeClr val="tx2"/>
                </a:solidFill>
              </a:rPr>
              <a:t> </a:t>
            </a:r>
            <a:endParaRPr lang="en-US" sz="1400" dirty="0">
              <a:solidFill>
                <a:schemeClr val="tx1"/>
              </a:solidFill>
            </a:endParaRPr>
          </a:p>
        </p:txBody>
      </p:sp>
      <p:sp>
        <p:nvSpPr>
          <p:cNvPr id="8" name="Rectangle 7">
            <a:extLst>
              <a:ext uri="{FF2B5EF4-FFF2-40B4-BE49-F238E27FC236}">
                <a16:creationId xmlns:a16="http://schemas.microsoft.com/office/drawing/2014/main" id="{D6799393-171B-4D13-AD1E-200EF80EB0C5}"/>
              </a:ext>
            </a:extLst>
          </p:cNvPr>
          <p:cNvSpPr/>
          <p:nvPr/>
        </p:nvSpPr>
        <p:spPr>
          <a:xfrm>
            <a:off x="2514600" y="5591176"/>
            <a:ext cx="7772400" cy="6191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1400" dirty="0" err="1">
                <a:latin typeface="+mj-lt"/>
              </a:rPr>
              <a:t>Mokhlesi</a:t>
            </a:r>
            <a:r>
              <a:rPr lang="en-US" sz="1400" dirty="0">
                <a:latin typeface="+mj-lt"/>
              </a:rPr>
              <a:t> et al. ATS Clinical Practice Guideline. AJRCCM Vol 200, </a:t>
            </a:r>
            <a:r>
              <a:rPr lang="en-US" sz="1400" dirty="0" err="1">
                <a:latin typeface="+mj-lt"/>
              </a:rPr>
              <a:t>Iss</a:t>
            </a:r>
            <a:r>
              <a:rPr lang="en-US" sz="1400" dirty="0">
                <a:latin typeface="+mj-lt"/>
              </a:rPr>
              <a:t> 3, pp e6–e24, Aug 1, 2019</a:t>
            </a:r>
            <a:endParaRPr lang="en-US" altLang="en-US" sz="1400" dirty="0">
              <a:solidFill>
                <a:schemeClr val="bg1"/>
              </a:solidFill>
              <a:latin typeface="+mj-lt"/>
            </a:endParaRPr>
          </a:p>
        </p:txBody>
      </p:sp>
      <p:sp>
        <p:nvSpPr>
          <p:cNvPr id="9" name="Title 1">
            <a:extLst>
              <a:ext uri="{FF2B5EF4-FFF2-40B4-BE49-F238E27FC236}">
                <a16:creationId xmlns:a16="http://schemas.microsoft.com/office/drawing/2014/main" id="{524B4883-5D48-4DBD-A683-C266663F4801}"/>
              </a:ext>
            </a:extLst>
          </p:cNvPr>
          <p:cNvSpPr txBox="1">
            <a:spLocks/>
          </p:cNvSpPr>
          <p:nvPr/>
        </p:nvSpPr>
        <p:spPr>
          <a:xfrm>
            <a:off x="1981200" y="127000"/>
            <a:ext cx="8229600" cy="1143000"/>
          </a:xfrm>
          <a:prstGeom prst="rect">
            <a:avLst/>
          </a:prstGeom>
        </p:spPr>
        <p:txBody>
          <a:bodyPr>
            <a:normAutofit/>
          </a:bodyPr>
          <a:lstStyle>
            <a:lvl1pPr algn="ctr" defTabSz="457200" rtl="0" eaLnBrk="0" fontAlgn="base" hangingPunct="0">
              <a:spcBef>
                <a:spcPct val="0"/>
              </a:spcBef>
              <a:spcAft>
                <a:spcPct val="0"/>
              </a:spcAft>
              <a:defRPr sz="3600" kern="1200">
                <a:solidFill>
                  <a:schemeClr val="accent1">
                    <a:lumMod val="50000"/>
                  </a:schemeClr>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defRPr/>
            </a:pPr>
            <a:r>
              <a:rPr lang="en-US" sz="2400" b="1" dirty="0">
                <a:latin typeface="+mn-lt"/>
              </a:rPr>
              <a:t>Benefit of Initiation upon discharge </a:t>
            </a:r>
          </a:p>
        </p:txBody>
      </p:sp>
      <p:cxnSp>
        <p:nvCxnSpPr>
          <p:cNvPr id="10" name="Straight Connector 9">
            <a:extLst>
              <a:ext uri="{FF2B5EF4-FFF2-40B4-BE49-F238E27FC236}">
                <a16:creationId xmlns:a16="http://schemas.microsoft.com/office/drawing/2014/main" id="{C3A03829-039A-401B-BFCA-6E8B4E3475D1}"/>
              </a:ext>
            </a:extLst>
          </p:cNvPr>
          <p:cNvCxnSpPr/>
          <p:nvPr/>
        </p:nvCxnSpPr>
        <p:spPr>
          <a:xfrm flipV="1">
            <a:off x="1939925" y="674688"/>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A13A465-B9A8-8689-6D64-5C0FAFBE2771}"/>
              </a:ext>
            </a:extLst>
          </p:cNvPr>
          <p:cNvSpPr txBox="1"/>
          <p:nvPr/>
        </p:nvSpPr>
        <p:spPr>
          <a:xfrm>
            <a:off x="8904769" y="2396431"/>
            <a:ext cx="1705229" cy="307777"/>
          </a:xfrm>
          <a:prstGeom prst="rect">
            <a:avLst/>
          </a:prstGeom>
          <a:noFill/>
        </p:spPr>
        <p:txBody>
          <a:bodyPr wrap="square" rtlCol="0">
            <a:spAutoFit/>
          </a:bodyPr>
          <a:lstStyle/>
          <a:p>
            <a:r>
              <a:rPr lang="en-US" sz="1400" dirty="0">
                <a:solidFill>
                  <a:srgbClr val="FF0000"/>
                </a:solidFill>
              </a:rPr>
              <a:t>23% mortality</a:t>
            </a:r>
          </a:p>
        </p:txBody>
      </p:sp>
      <p:sp>
        <p:nvSpPr>
          <p:cNvPr id="4" name="TextBox 3">
            <a:extLst>
              <a:ext uri="{FF2B5EF4-FFF2-40B4-BE49-F238E27FC236}">
                <a16:creationId xmlns:a16="http://schemas.microsoft.com/office/drawing/2014/main" id="{1A18EF2E-A49F-04F3-DEBA-2E7EB479DA41}"/>
              </a:ext>
            </a:extLst>
          </p:cNvPr>
          <p:cNvSpPr txBox="1"/>
          <p:nvPr/>
        </p:nvSpPr>
        <p:spPr>
          <a:xfrm>
            <a:off x="8904770" y="971748"/>
            <a:ext cx="1705229" cy="307777"/>
          </a:xfrm>
          <a:prstGeom prst="rect">
            <a:avLst/>
          </a:prstGeom>
          <a:noFill/>
        </p:spPr>
        <p:txBody>
          <a:bodyPr wrap="square" rtlCol="0">
            <a:spAutoFit/>
          </a:bodyPr>
          <a:lstStyle/>
          <a:p>
            <a:r>
              <a:rPr lang="en-US" sz="1400" dirty="0">
                <a:solidFill>
                  <a:srgbClr val="FF0000"/>
                </a:solidFill>
              </a:rPr>
              <a:t>6% mortality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599D8C-3D20-4A9C-9E34-7BAB96240A87}"/>
              </a:ext>
            </a:extLst>
          </p:cNvPr>
          <p:cNvSpPr>
            <a:spLocks noGrp="1"/>
          </p:cNvSpPr>
          <p:nvPr>
            <p:ph type="title"/>
          </p:nvPr>
        </p:nvSpPr>
        <p:spPr>
          <a:xfrm>
            <a:off x="1981200" y="2438400"/>
            <a:ext cx="8229600" cy="1143000"/>
          </a:xfrm>
        </p:spPr>
        <p:txBody>
          <a:bodyPr/>
          <a:lstStyle/>
          <a:p>
            <a:pPr algn="ctr">
              <a:defRPr/>
            </a:pPr>
            <a:r>
              <a:rPr lang="en-US" dirty="0"/>
              <a:t>Neuromuscular Disease</a:t>
            </a:r>
            <a:br>
              <a:rPr lang="en-US" dirty="0"/>
            </a:br>
            <a:r>
              <a:rPr lang="en-US" dirty="0"/>
              <a:t>(NMD)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B0F67-6A38-4E6C-9D97-A4187CD030F4}"/>
              </a:ext>
            </a:extLst>
          </p:cNvPr>
          <p:cNvSpPr>
            <a:spLocks noGrp="1"/>
          </p:cNvSpPr>
          <p:nvPr>
            <p:ph idx="1"/>
          </p:nvPr>
        </p:nvSpPr>
        <p:spPr>
          <a:xfrm>
            <a:off x="1981200" y="1166018"/>
            <a:ext cx="5562600" cy="4525963"/>
          </a:xfrm>
        </p:spPr>
        <p:txBody>
          <a:bodyPr/>
          <a:lstStyle/>
          <a:p>
            <a:pPr>
              <a:defRPr/>
            </a:pPr>
            <a:r>
              <a:rPr lang="en-US" sz="1800" dirty="0"/>
              <a:t>Brain/Spinal Cord</a:t>
            </a:r>
          </a:p>
          <a:p>
            <a:pPr lvl="1">
              <a:defRPr/>
            </a:pPr>
            <a:r>
              <a:rPr lang="en-US" sz="1600" dirty="0"/>
              <a:t>Multiple Sclerosis (transient, migratory)</a:t>
            </a:r>
          </a:p>
          <a:p>
            <a:pPr lvl="1">
              <a:defRPr/>
            </a:pPr>
            <a:r>
              <a:rPr lang="en-US" sz="1600" dirty="0"/>
              <a:t>Trauma (permanent)</a:t>
            </a:r>
          </a:p>
          <a:p>
            <a:pPr>
              <a:defRPr/>
            </a:pPr>
            <a:r>
              <a:rPr lang="en-US" sz="1800" dirty="0"/>
              <a:t>Motor Neuron</a:t>
            </a:r>
          </a:p>
          <a:p>
            <a:pPr lvl="1">
              <a:defRPr/>
            </a:pPr>
            <a:r>
              <a:rPr lang="en-US" sz="1600" dirty="0"/>
              <a:t>Post-polio syndrome (very slowly progressive)</a:t>
            </a:r>
          </a:p>
          <a:p>
            <a:pPr lvl="1">
              <a:defRPr/>
            </a:pPr>
            <a:r>
              <a:rPr lang="en-US" sz="1600" dirty="0"/>
              <a:t>Amyotrophic lateral sclerosis (rapidly progressive)</a:t>
            </a:r>
          </a:p>
          <a:p>
            <a:pPr lvl="1">
              <a:defRPr/>
            </a:pPr>
            <a:r>
              <a:rPr lang="en-US" sz="1600" dirty="0"/>
              <a:t>Spinal muscular atrophy (progressive)</a:t>
            </a:r>
          </a:p>
          <a:p>
            <a:pPr>
              <a:defRPr/>
            </a:pPr>
            <a:r>
              <a:rPr lang="en-US" sz="1800" dirty="0"/>
              <a:t>Motor Nerves</a:t>
            </a:r>
          </a:p>
          <a:p>
            <a:pPr lvl="1">
              <a:defRPr/>
            </a:pPr>
            <a:r>
              <a:rPr lang="en-US" sz="1600" dirty="0"/>
              <a:t>Charcot-Marie-Tooth disease (very slowly progressive)</a:t>
            </a:r>
          </a:p>
          <a:p>
            <a:pPr lvl="1">
              <a:defRPr/>
            </a:pPr>
            <a:r>
              <a:rPr lang="en-US" sz="1600" dirty="0"/>
              <a:t>Diaphragm paralysis (slowly reversible)</a:t>
            </a:r>
          </a:p>
          <a:p>
            <a:pPr>
              <a:defRPr/>
            </a:pPr>
            <a:r>
              <a:rPr lang="en-US" sz="1800" dirty="0"/>
              <a:t>Neuromuscular Junction</a:t>
            </a:r>
          </a:p>
          <a:p>
            <a:pPr lvl="1">
              <a:defRPr/>
            </a:pPr>
            <a:r>
              <a:rPr lang="en-US" sz="1600" dirty="0"/>
              <a:t>Myasthenia gravis (reversible)</a:t>
            </a:r>
          </a:p>
          <a:p>
            <a:pPr>
              <a:defRPr/>
            </a:pPr>
            <a:r>
              <a:rPr lang="en-US" sz="1800" dirty="0"/>
              <a:t>Muscle</a:t>
            </a:r>
          </a:p>
          <a:p>
            <a:pPr lvl="1">
              <a:defRPr/>
            </a:pPr>
            <a:r>
              <a:rPr lang="en-US" sz="1600" dirty="0"/>
              <a:t>Duchenne muscular dystrophy (slowly progressive)</a:t>
            </a:r>
          </a:p>
          <a:p>
            <a:pPr lvl="1">
              <a:defRPr/>
            </a:pPr>
            <a:r>
              <a:rPr lang="en-US" sz="1600" dirty="0"/>
              <a:t>Myotonic dystrophy (progressive)</a:t>
            </a:r>
          </a:p>
          <a:p>
            <a:pPr lvl="1">
              <a:defRPr/>
            </a:pPr>
            <a:r>
              <a:rPr lang="en-US" sz="1600" dirty="0"/>
              <a:t>Metabolic: acid maltase deficiency (slowly progressive)</a:t>
            </a:r>
          </a:p>
        </p:txBody>
      </p:sp>
      <p:sp>
        <p:nvSpPr>
          <p:cNvPr id="3" name="Title 2">
            <a:extLst>
              <a:ext uri="{FF2B5EF4-FFF2-40B4-BE49-F238E27FC236}">
                <a16:creationId xmlns:a16="http://schemas.microsoft.com/office/drawing/2014/main" id="{C6BBBA56-DBD8-40AA-A35D-0AFE0E5190A7}"/>
              </a:ext>
            </a:extLst>
          </p:cNvPr>
          <p:cNvSpPr>
            <a:spLocks noGrp="1"/>
          </p:cNvSpPr>
          <p:nvPr>
            <p:ph type="title"/>
          </p:nvPr>
        </p:nvSpPr>
        <p:spPr>
          <a:xfrm>
            <a:off x="1981200" y="155575"/>
            <a:ext cx="8229600" cy="838200"/>
          </a:xfrm>
        </p:spPr>
        <p:txBody>
          <a:bodyPr/>
          <a:lstStyle/>
          <a:p>
            <a:pPr algn="ctr">
              <a:defRPr/>
            </a:pPr>
            <a:r>
              <a:rPr lang="en-US" dirty="0"/>
              <a:t>Neuromuscular Disease</a:t>
            </a:r>
          </a:p>
        </p:txBody>
      </p:sp>
      <p:cxnSp>
        <p:nvCxnSpPr>
          <p:cNvPr id="4" name="Straight Connector 3">
            <a:extLst>
              <a:ext uri="{FF2B5EF4-FFF2-40B4-BE49-F238E27FC236}">
                <a16:creationId xmlns:a16="http://schemas.microsoft.com/office/drawing/2014/main" id="{58C06F87-DD2B-49E6-A548-01F21181EC5C}"/>
              </a:ext>
            </a:extLst>
          </p:cNvPr>
          <p:cNvCxnSpPr/>
          <p:nvPr/>
        </p:nvCxnSpPr>
        <p:spPr>
          <a:xfrm flipV="1">
            <a:off x="1981200" y="8382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5F5C9-BFBD-49AA-8E2F-A9E3FED991E3}"/>
              </a:ext>
            </a:extLst>
          </p:cNvPr>
          <p:cNvSpPr>
            <a:spLocks noGrp="1"/>
          </p:cNvSpPr>
          <p:nvPr>
            <p:ph type="title"/>
          </p:nvPr>
        </p:nvSpPr>
        <p:spPr>
          <a:xfrm>
            <a:off x="1859086" y="411163"/>
            <a:ext cx="8873878" cy="742950"/>
          </a:xfrm>
        </p:spPr>
        <p:txBody>
          <a:bodyPr/>
          <a:lstStyle/>
          <a:p>
            <a:pPr algn="ctr">
              <a:defRPr/>
            </a:pPr>
            <a:r>
              <a:rPr lang="en-US" sz="2400" dirty="0"/>
              <a:t>Neuromuscular Disease and respiratory pathophysiology</a:t>
            </a:r>
          </a:p>
        </p:txBody>
      </p:sp>
      <p:cxnSp>
        <p:nvCxnSpPr>
          <p:cNvPr id="4" name="Straight Connector 3">
            <a:extLst>
              <a:ext uri="{FF2B5EF4-FFF2-40B4-BE49-F238E27FC236}">
                <a16:creationId xmlns:a16="http://schemas.microsoft.com/office/drawing/2014/main" id="{C576617B-2CAD-4998-B821-F070CE6ECC5B}"/>
              </a:ext>
            </a:extLst>
          </p:cNvPr>
          <p:cNvCxnSpPr/>
          <p:nvPr/>
        </p:nvCxnSpPr>
        <p:spPr>
          <a:xfrm flipV="1">
            <a:off x="2066925" y="895366"/>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8D895A1-2CB5-4F58-9225-A0B1677B3D51}"/>
              </a:ext>
            </a:extLst>
          </p:cNvPr>
          <p:cNvSpPr txBox="1"/>
          <p:nvPr/>
        </p:nvSpPr>
        <p:spPr>
          <a:xfrm>
            <a:off x="3645477" y="5815014"/>
            <a:ext cx="4901045" cy="276999"/>
          </a:xfrm>
          <a:prstGeom prst="rect">
            <a:avLst/>
          </a:prstGeom>
          <a:noFill/>
        </p:spPr>
        <p:txBody>
          <a:bodyPr wrap="square">
            <a:spAutoFit/>
          </a:bodyPr>
          <a:lstStyle/>
          <a:p>
            <a:pPr>
              <a:defRPr/>
            </a:pPr>
            <a:r>
              <a:rPr lang="en-US" sz="1200" dirty="0" err="1">
                <a:solidFill>
                  <a:schemeClr val="accent3">
                    <a:lumMod val="50000"/>
                  </a:schemeClr>
                </a:solidFill>
                <a:latin typeface="+mj-lt"/>
              </a:rPr>
              <a:t>Aboussouan</a:t>
            </a:r>
            <a:r>
              <a:rPr lang="en-US" sz="1200" dirty="0">
                <a:solidFill>
                  <a:schemeClr val="accent3">
                    <a:lumMod val="50000"/>
                  </a:schemeClr>
                </a:solidFill>
                <a:latin typeface="+mj-lt"/>
              </a:rPr>
              <a:t> et al. AJRCCM Vol 191, </a:t>
            </a:r>
            <a:r>
              <a:rPr lang="en-US" sz="1200" dirty="0" err="1">
                <a:solidFill>
                  <a:schemeClr val="accent3">
                    <a:lumMod val="50000"/>
                  </a:schemeClr>
                </a:solidFill>
                <a:latin typeface="+mj-lt"/>
              </a:rPr>
              <a:t>Iss</a:t>
            </a:r>
            <a:r>
              <a:rPr lang="en-US" sz="1200" dirty="0">
                <a:solidFill>
                  <a:schemeClr val="accent3">
                    <a:lumMod val="50000"/>
                  </a:schemeClr>
                </a:solidFill>
                <a:latin typeface="+mj-lt"/>
              </a:rPr>
              <a:t> 9, pp 979–989, May 1, 2015</a:t>
            </a:r>
          </a:p>
        </p:txBody>
      </p:sp>
      <p:pic>
        <p:nvPicPr>
          <p:cNvPr id="49157" name="Content Placeholder 4">
            <a:extLst>
              <a:ext uri="{FF2B5EF4-FFF2-40B4-BE49-F238E27FC236}">
                <a16:creationId xmlns:a16="http://schemas.microsoft.com/office/drawing/2014/main" id="{31FBC018-F380-4BA7-9B35-D9109297DC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1250" y="1230313"/>
            <a:ext cx="78295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0066-1E0C-4F67-B0C9-B83867854263}"/>
              </a:ext>
            </a:extLst>
          </p:cNvPr>
          <p:cNvSpPr txBox="1"/>
          <p:nvPr/>
        </p:nvSpPr>
        <p:spPr>
          <a:xfrm>
            <a:off x="4985741" y="5640146"/>
            <a:ext cx="3725694" cy="276225"/>
          </a:xfrm>
          <a:prstGeom prst="rect">
            <a:avLst/>
          </a:prstGeom>
          <a:noFill/>
        </p:spPr>
        <p:txBody>
          <a:bodyPr wrap="square">
            <a:spAutoFit/>
          </a:bodyPr>
          <a:lstStyle/>
          <a:p>
            <a:pPr>
              <a:defRPr/>
            </a:pPr>
            <a:r>
              <a:rPr lang="en-US" sz="1200" dirty="0"/>
              <a:t>John Hansen-</a:t>
            </a:r>
            <a:r>
              <a:rPr lang="en-US" sz="1200" dirty="0" err="1"/>
              <a:t>Flaschen</a:t>
            </a:r>
            <a:r>
              <a:rPr lang="en-US" sz="1200" dirty="0"/>
              <a:t>, MD, Penn Medicine</a:t>
            </a:r>
            <a:endParaRPr lang="en-US" sz="1200" dirty="0">
              <a:solidFill>
                <a:prstClr val="white"/>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64E8AB6-7AC4-898F-696E-EDB3AC0D0ACC}"/>
              </a:ext>
            </a:extLst>
          </p:cNvPr>
          <p:cNvPicPr>
            <a:picLocks noChangeAspect="1"/>
          </p:cNvPicPr>
          <p:nvPr/>
        </p:nvPicPr>
        <p:blipFill>
          <a:blip r:embed="rId3"/>
          <a:stretch>
            <a:fillRect/>
          </a:stretch>
        </p:blipFill>
        <p:spPr>
          <a:xfrm>
            <a:off x="3043261" y="1610191"/>
            <a:ext cx="6382567" cy="3637617"/>
          </a:xfrm>
          <a:prstGeom prst="rect">
            <a:avLst/>
          </a:prstGeom>
        </p:spPr>
      </p:pic>
      <p:sp>
        <p:nvSpPr>
          <p:cNvPr id="2" name="Title 2">
            <a:extLst>
              <a:ext uri="{FF2B5EF4-FFF2-40B4-BE49-F238E27FC236}">
                <a16:creationId xmlns:a16="http://schemas.microsoft.com/office/drawing/2014/main" id="{8829DC44-3187-6091-FB56-5C4A94130D41}"/>
              </a:ext>
            </a:extLst>
          </p:cNvPr>
          <p:cNvSpPr>
            <a:spLocks noGrp="1"/>
          </p:cNvSpPr>
          <p:nvPr>
            <p:ph type="title"/>
          </p:nvPr>
        </p:nvSpPr>
        <p:spPr>
          <a:xfrm>
            <a:off x="1866900" y="488261"/>
            <a:ext cx="8229600" cy="540616"/>
          </a:xfrm>
        </p:spPr>
        <p:txBody>
          <a:bodyPr/>
          <a:lstStyle/>
          <a:p>
            <a:pPr algn="ctr">
              <a:defRPr/>
            </a:pPr>
            <a:r>
              <a:rPr lang="en-US" sz="3200" dirty="0"/>
              <a:t>Diaphragmatic Weakness/Paralysis</a:t>
            </a:r>
          </a:p>
        </p:txBody>
      </p:sp>
      <p:cxnSp>
        <p:nvCxnSpPr>
          <p:cNvPr id="6" name="Straight Arrow Connector 5">
            <a:extLst>
              <a:ext uri="{FF2B5EF4-FFF2-40B4-BE49-F238E27FC236}">
                <a16:creationId xmlns:a16="http://schemas.microsoft.com/office/drawing/2014/main" id="{AA30748E-5EDD-9960-4E7F-C74BCD91FD90}"/>
              </a:ext>
            </a:extLst>
          </p:cNvPr>
          <p:cNvCxnSpPr/>
          <p:nvPr/>
        </p:nvCxnSpPr>
        <p:spPr>
          <a:xfrm flipH="1">
            <a:off x="5884717" y="3247286"/>
            <a:ext cx="349827"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68ADE60-AC32-2B74-4648-68E766B3546B}"/>
              </a:ext>
            </a:extLst>
          </p:cNvPr>
          <p:cNvCxnSpPr>
            <a:cxnSpLocks/>
          </p:cNvCxnSpPr>
          <p:nvPr/>
        </p:nvCxnSpPr>
        <p:spPr>
          <a:xfrm>
            <a:off x="6350548" y="4470629"/>
            <a:ext cx="287179"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09536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D7CE8-EC5D-44D9-A802-7C1DE4700DE3}"/>
              </a:ext>
            </a:extLst>
          </p:cNvPr>
          <p:cNvSpPr>
            <a:spLocks noGrp="1"/>
          </p:cNvSpPr>
          <p:nvPr>
            <p:ph type="title"/>
          </p:nvPr>
        </p:nvSpPr>
        <p:spPr>
          <a:xfrm>
            <a:off x="1622980" y="345129"/>
            <a:ext cx="9028590" cy="742950"/>
          </a:xfrm>
        </p:spPr>
        <p:txBody>
          <a:bodyPr/>
          <a:lstStyle/>
          <a:p>
            <a:pPr>
              <a:defRPr/>
            </a:pPr>
            <a:r>
              <a:rPr lang="en-US" sz="2800" dirty="0"/>
              <a:t>Neuromuscular Disease and respiratory pathophysiology</a:t>
            </a:r>
          </a:p>
        </p:txBody>
      </p:sp>
      <p:cxnSp>
        <p:nvCxnSpPr>
          <p:cNvPr id="4" name="Straight Connector 3">
            <a:extLst>
              <a:ext uri="{FF2B5EF4-FFF2-40B4-BE49-F238E27FC236}">
                <a16:creationId xmlns:a16="http://schemas.microsoft.com/office/drawing/2014/main" id="{2747185C-18AF-4D8D-9375-588F49D9147B}"/>
              </a:ext>
            </a:extLst>
          </p:cNvPr>
          <p:cNvCxnSpPr/>
          <p:nvPr/>
        </p:nvCxnSpPr>
        <p:spPr>
          <a:xfrm flipV="1">
            <a:off x="1981200" y="1022811"/>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53252" name="Content Placeholder 7">
            <a:extLst>
              <a:ext uri="{FF2B5EF4-FFF2-40B4-BE49-F238E27FC236}">
                <a16:creationId xmlns:a16="http://schemas.microsoft.com/office/drawing/2014/main" id="{B9D661C8-B01F-4A59-A86D-D983543D16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41750" y="1435054"/>
            <a:ext cx="4508500" cy="361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890DC12-545C-4B6A-9DA4-7DA57D8D8661}"/>
              </a:ext>
            </a:extLst>
          </p:cNvPr>
          <p:cNvSpPr txBox="1"/>
          <p:nvPr/>
        </p:nvSpPr>
        <p:spPr>
          <a:xfrm>
            <a:off x="4064000" y="5715001"/>
            <a:ext cx="4572000" cy="276225"/>
          </a:xfrm>
          <a:prstGeom prst="rect">
            <a:avLst/>
          </a:prstGeom>
          <a:noFill/>
        </p:spPr>
        <p:txBody>
          <a:bodyPr>
            <a:spAutoFit/>
          </a:bodyPr>
          <a:lstStyle/>
          <a:p>
            <a:pPr>
              <a:defRPr/>
            </a:pPr>
            <a:r>
              <a:rPr lang="en-US" sz="1200" dirty="0" err="1"/>
              <a:t>Benditt</a:t>
            </a:r>
            <a:r>
              <a:rPr lang="en-US" sz="1200" dirty="0"/>
              <a:t> et al. AJRCCM Vol 187, </a:t>
            </a:r>
            <a:r>
              <a:rPr lang="en-US" sz="1200" dirty="0" err="1"/>
              <a:t>Iss</a:t>
            </a:r>
            <a:r>
              <a:rPr lang="en-US" sz="1200" dirty="0"/>
              <a:t>. 10, pp 1046–1055, May 15, 2013</a:t>
            </a:r>
          </a:p>
        </p:txBody>
      </p:sp>
      <p:pic>
        <p:nvPicPr>
          <p:cNvPr id="5" name="Picture 4">
            <a:extLst>
              <a:ext uri="{FF2B5EF4-FFF2-40B4-BE49-F238E27FC236}">
                <a16:creationId xmlns:a16="http://schemas.microsoft.com/office/drawing/2014/main" id="{8EEB4A53-AA96-82CA-970B-0E1574BBCF01}"/>
              </a:ext>
            </a:extLst>
          </p:cNvPr>
          <p:cNvPicPr>
            <a:picLocks noChangeAspect="1"/>
          </p:cNvPicPr>
          <p:nvPr/>
        </p:nvPicPr>
        <p:blipFill>
          <a:blip r:embed="rId3"/>
          <a:stretch>
            <a:fillRect/>
          </a:stretch>
        </p:blipFill>
        <p:spPr>
          <a:xfrm>
            <a:off x="8772455" y="3612524"/>
            <a:ext cx="1679792" cy="2026415"/>
          </a:xfrm>
          <a:prstGeom prst="rect">
            <a:avLst/>
          </a:prstGeom>
        </p:spPr>
      </p:pic>
      <p:pic>
        <p:nvPicPr>
          <p:cNvPr id="8" name="Picture 7">
            <a:extLst>
              <a:ext uri="{FF2B5EF4-FFF2-40B4-BE49-F238E27FC236}">
                <a16:creationId xmlns:a16="http://schemas.microsoft.com/office/drawing/2014/main" id="{EC245C12-5760-BB2C-0CA2-F2AF180FA5F0}"/>
              </a:ext>
            </a:extLst>
          </p:cNvPr>
          <p:cNvPicPr>
            <a:picLocks noChangeAspect="1"/>
          </p:cNvPicPr>
          <p:nvPr/>
        </p:nvPicPr>
        <p:blipFill>
          <a:blip r:embed="rId4"/>
          <a:stretch>
            <a:fillRect/>
          </a:stretch>
        </p:blipFill>
        <p:spPr>
          <a:xfrm>
            <a:off x="1526177" y="2082898"/>
            <a:ext cx="1595577" cy="2143414"/>
          </a:xfrm>
          <a:prstGeom prst="rect">
            <a:avLst/>
          </a:prstGeom>
        </p:spPr>
      </p:pic>
      <p:pic>
        <p:nvPicPr>
          <p:cNvPr id="10" name="Picture 9">
            <a:extLst>
              <a:ext uri="{FF2B5EF4-FFF2-40B4-BE49-F238E27FC236}">
                <a16:creationId xmlns:a16="http://schemas.microsoft.com/office/drawing/2014/main" id="{16B63E12-C2B7-09B4-7936-4305797C60D2}"/>
              </a:ext>
            </a:extLst>
          </p:cNvPr>
          <p:cNvPicPr>
            <a:picLocks noChangeAspect="1"/>
          </p:cNvPicPr>
          <p:nvPr/>
        </p:nvPicPr>
        <p:blipFill>
          <a:blip r:embed="rId5"/>
          <a:stretch>
            <a:fillRect/>
          </a:stretch>
        </p:blipFill>
        <p:spPr>
          <a:xfrm>
            <a:off x="9612351" y="1388452"/>
            <a:ext cx="1285507" cy="202641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1BB09-1C2B-4469-B114-4E9F1C421E31}"/>
              </a:ext>
            </a:extLst>
          </p:cNvPr>
          <p:cNvSpPr>
            <a:spLocks noGrp="1"/>
          </p:cNvSpPr>
          <p:nvPr>
            <p:ph type="title"/>
          </p:nvPr>
        </p:nvSpPr>
        <p:spPr>
          <a:xfrm>
            <a:off x="1995488" y="152400"/>
            <a:ext cx="8229600" cy="1143000"/>
          </a:xfrm>
        </p:spPr>
        <p:txBody>
          <a:bodyPr/>
          <a:lstStyle/>
          <a:p>
            <a:pPr algn="ctr">
              <a:defRPr/>
            </a:pPr>
            <a:r>
              <a:rPr lang="en-US" sz="2800" dirty="0"/>
              <a:t>Diaphragmatic Events </a:t>
            </a:r>
            <a:endParaRPr lang="en-US" sz="2400" dirty="0"/>
          </a:p>
        </p:txBody>
      </p:sp>
      <p:cxnSp>
        <p:nvCxnSpPr>
          <p:cNvPr id="4" name="Straight Connector 3">
            <a:extLst>
              <a:ext uri="{FF2B5EF4-FFF2-40B4-BE49-F238E27FC236}">
                <a16:creationId xmlns:a16="http://schemas.microsoft.com/office/drawing/2014/main" id="{E3BB1517-DBF7-4E2B-A026-CF49B9476851}"/>
              </a:ext>
            </a:extLst>
          </p:cNvPr>
          <p:cNvCxnSpPr/>
          <p:nvPr/>
        </p:nvCxnSpPr>
        <p:spPr>
          <a:xfrm flipV="1">
            <a:off x="1966913" y="758825"/>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911A8AD-566B-432E-9787-A433245C7630}"/>
              </a:ext>
            </a:extLst>
          </p:cNvPr>
          <p:cNvSpPr txBox="1"/>
          <p:nvPr/>
        </p:nvSpPr>
        <p:spPr>
          <a:xfrm>
            <a:off x="4567238" y="5724526"/>
            <a:ext cx="3086100" cy="276225"/>
          </a:xfrm>
          <a:prstGeom prst="rect">
            <a:avLst/>
          </a:prstGeom>
          <a:noFill/>
        </p:spPr>
        <p:txBody>
          <a:bodyPr>
            <a:spAutoFit/>
          </a:bodyPr>
          <a:lstStyle/>
          <a:p>
            <a:pPr>
              <a:defRPr/>
            </a:pPr>
            <a:r>
              <a:rPr lang="en-US" sz="1200" dirty="0"/>
              <a:t>Bourke et al. </a:t>
            </a:r>
            <a:r>
              <a:rPr lang="fr-FR" sz="1200" dirty="0" err="1">
                <a:latin typeface="AdvP497E3"/>
              </a:rPr>
              <a:t>Eur</a:t>
            </a:r>
            <a:r>
              <a:rPr lang="fr-FR" sz="1200" dirty="0">
                <a:latin typeface="AdvP497E3"/>
              </a:rPr>
              <a:t> </a:t>
            </a:r>
            <a:r>
              <a:rPr lang="fr-FR" sz="1200" dirty="0" err="1">
                <a:latin typeface="AdvP497E3"/>
              </a:rPr>
              <a:t>Respir</a:t>
            </a:r>
            <a:r>
              <a:rPr lang="fr-FR" sz="1200" dirty="0">
                <a:latin typeface="AdvP497E3"/>
              </a:rPr>
              <a:t> J 2002; 19: 1194–1201</a:t>
            </a:r>
            <a:endParaRPr lang="en-US" sz="1200" dirty="0"/>
          </a:p>
        </p:txBody>
      </p:sp>
      <p:pic>
        <p:nvPicPr>
          <p:cNvPr id="54277" name="Content Placeholder 7">
            <a:extLst>
              <a:ext uri="{FF2B5EF4-FFF2-40B4-BE49-F238E27FC236}">
                <a16:creationId xmlns:a16="http://schemas.microsoft.com/office/drawing/2014/main" id="{759D7A9B-9999-4760-A7A1-2EB88E477A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51139" y="1066801"/>
            <a:ext cx="66897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303CF-024C-44EB-94F3-D716F1EA5990}"/>
              </a:ext>
            </a:extLst>
          </p:cNvPr>
          <p:cNvSpPr>
            <a:spLocks noGrp="1"/>
          </p:cNvSpPr>
          <p:nvPr>
            <p:ph type="title"/>
          </p:nvPr>
        </p:nvSpPr>
        <p:spPr>
          <a:xfrm>
            <a:off x="1981200" y="190500"/>
            <a:ext cx="8229600" cy="1143000"/>
          </a:xfrm>
        </p:spPr>
        <p:txBody>
          <a:bodyPr/>
          <a:lstStyle/>
          <a:p>
            <a:pPr algn="ctr">
              <a:defRPr/>
            </a:pPr>
            <a:r>
              <a:rPr lang="en-US" sz="2800" dirty="0"/>
              <a:t>Survival Benefit of NIV in ALS</a:t>
            </a:r>
            <a:br>
              <a:rPr lang="en-US" sz="2800" dirty="0"/>
            </a:br>
            <a:r>
              <a:rPr lang="en-US" sz="2800" dirty="0"/>
              <a:t>RCT (N=41)</a:t>
            </a:r>
          </a:p>
        </p:txBody>
      </p:sp>
      <p:cxnSp>
        <p:nvCxnSpPr>
          <p:cNvPr id="4" name="Straight Connector 3">
            <a:extLst>
              <a:ext uri="{FF2B5EF4-FFF2-40B4-BE49-F238E27FC236}">
                <a16:creationId xmlns:a16="http://schemas.microsoft.com/office/drawing/2014/main" id="{29FF19F6-82E6-40A1-BD21-ECCF517CA93B}"/>
              </a:ext>
            </a:extLst>
          </p:cNvPr>
          <p:cNvCxnSpPr/>
          <p:nvPr/>
        </p:nvCxnSpPr>
        <p:spPr>
          <a:xfrm flipV="1">
            <a:off x="1981200" y="1065043"/>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56324" name="Content Placeholder 7" descr="Chart, box and whisker chart&#10;&#10;Description automatically generated">
            <a:extLst>
              <a:ext uri="{FF2B5EF4-FFF2-40B4-BE49-F238E27FC236}">
                <a16:creationId xmlns:a16="http://schemas.microsoft.com/office/drawing/2014/main" id="{AE9EFB50-ED79-45B6-AF3F-8CA6494B53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2564" y="1255543"/>
            <a:ext cx="6727825" cy="355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8">
            <a:extLst>
              <a:ext uri="{FF2B5EF4-FFF2-40B4-BE49-F238E27FC236}">
                <a16:creationId xmlns:a16="http://schemas.microsoft.com/office/drawing/2014/main" id="{A7F110EC-93D0-4BFC-84F9-2D2FC5080F28}"/>
              </a:ext>
            </a:extLst>
          </p:cNvPr>
          <p:cNvSpPr txBox="1">
            <a:spLocks noChangeArrowheads="1"/>
          </p:cNvSpPr>
          <p:nvPr/>
        </p:nvSpPr>
        <p:spPr bwMode="auto">
          <a:xfrm>
            <a:off x="2057400" y="5038726"/>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Survival non-invasive ventilation (blue) compared with standard care (black) in patients with ALS and (a) normal or only moderately impaired bulbar function and (b) severe bulbar impairment. </a:t>
            </a:r>
          </a:p>
        </p:txBody>
      </p:sp>
      <p:sp>
        <p:nvSpPr>
          <p:cNvPr id="10" name="TextBox 9">
            <a:extLst>
              <a:ext uri="{FF2B5EF4-FFF2-40B4-BE49-F238E27FC236}">
                <a16:creationId xmlns:a16="http://schemas.microsoft.com/office/drawing/2014/main" id="{FA877C9D-D353-4CBD-85D4-AEA427EB447F}"/>
              </a:ext>
            </a:extLst>
          </p:cNvPr>
          <p:cNvSpPr txBox="1"/>
          <p:nvPr/>
        </p:nvSpPr>
        <p:spPr>
          <a:xfrm>
            <a:off x="4419600" y="5715001"/>
            <a:ext cx="3581400" cy="276225"/>
          </a:xfrm>
          <a:prstGeom prst="rect">
            <a:avLst/>
          </a:prstGeom>
          <a:noFill/>
        </p:spPr>
        <p:txBody>
          <a:bodyPr>
            <a:spAutoFit/>
          </a:bodyPr>
          <a:lstStyle/>
          <a:p>
            <a:pPr>
              <a:defRPr/>
            </a:pPr>
            <a:r>
              <a:rPr lang="en-US" sz="1200" dirty="0"/>
              <a:t>Bourke et al. </a:t>
            </a:r>
            <a:r>
              <a:rPr lang="en-US" sz="1200" i="1" dirty="0"/>
              <a:t>Lancet Neurol. 2006 Feb; 5(2):140-7</a:t>
            </a:r>
            <a:r>
              <a:rPr lang="en-US" sz="12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06539-91EC-4236-8D35-214A7F2BB33B}"/>
              </a:ext>
            </a:extLst>
          </p:cNvPr>
          <p:cNvSpPr>
            <a:spLocks noGrp="1"/>
          </p:cNvSpPr>
          <p:nvPr>
            <p:ph type="title"/>
          </p:nvPr>
        </p:nvSpPr>
        <p:spPr>
          <a:xfrm>
            <a:off x="1976438" y="322263"/>
            <a:ext cx="8229600" cy="1143000"/>
          </a:xfrm>
        </p:spPr>
        <p:txBody>
          <a:bodyPr/>
          <a:lstStyle/>
          <a:p>
            <a:pPr>
              <a:defRPr/>
            </a:pPr>
            <a:r>
              <a:rPr lang="en-US" sz="2800" dirty="0"/>
              <a:t>Identifying who will benefit from NIV in ALS/MND in a clinical cohort</a:t>
            </a:r>
            <a:br>
              <a:rPr lang="en-US" sz="3200" dirty="0"/>
            </a:br>
            <a:endParaRPr lang="en-US" sz="3200" dirty="0"/>
          </a:p>
        </p:txBody>
      </p:sp>
      <p:cxnSp>
        <p:nvCxnSpPr>
          <p:cNvPr id="4" name="Straight Connector 3">
            <a:extLst>
              <a:ext uri="{FF2B5EF4-FFF2-40B4-BE49-F238E27FC236}">
                <a16:creationId xmlns:a16="http://schemas.microsoft.com/office/drawing/2014/main" id="{6FC26490-A2EF-473A-BBC3-197899FA92D2}"/>
              </a:ext>
            </a:extLst>
          </p:cNvPr>
          <p:cNvCxnSpPr/>
          <p:nvPr/>
        </p:nvCxnSpPr>
        <p:spPr>
          <a:xfrm flipV="1">
            <a:off x="1862138" y="1303338"/>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431B36E-2995-4125-90DB-5F9FFF6E4BAB}"/>
              </a:ext>
            </a:extLst>
          </p:cNvPr>
          <p:cNvSpPr txBox="1"/>
          <p:nvPr/>
        </p:nvSpPr>
        <p:spPr>
          <a:xfrm>
            <a:off x="3733800" y="5686426"/>
            <a:ext cx="4953000" cy="277813"/>
          </a:xfrm>
          <a:prstGeom prst="rect">
            <a:avLst/>
          </a:prstGeom>
          <a:noFill/>
        </p:spPr>
        <p:txBody>
          <a:bodyPr>
            <a:spAutoFit/>
          </a:bodyPr>
          <a:lstStyle/>
          <a:p>
            <a:pPr>
              <a:defRPr/>
            </a:pPr>
            <a:r>
              <a:rPr lang="en-US" sz="1200" dirty="0" err="1"/>
              <a:t>Berlowitz</a:t>
            </a:r>
            <a:r>
              <a:rPr lang="en-US" sz="1200" dirty="0"/>
              <a:t> DJ, et al. J Neurol </a:t>
            </a:r>
            <a:r>
              <a:rPr lang="en-US" sz="1200" dirty="0" err="1"/>
              <a:t>Neurosurg</a:t>
            </a:r>
            <a:r>
              <a:rPr lang="en-US" sz="1200" dirty="0"/>
              <a:t> Psychiatry 2016;87:280–286</a:t>
            </a:r>
          </a:p>
        </p:txBody>
      </p:sp>
      <p:sp>
        <p:nvSpPr>
          <p:cNvPr id="2" name="Content Placeholder 1">
            <a:extLst>
              <a:ext uri="{FF2B5EF4-FFF2-40B4-BE49-F238E27FC236}">
                <a16:creationId xmlns:a16="http://schemas.microsoft.com/office/drawing/2014/main" id="{9BC21202-C0DB-40B2-BB8B-DFF61740D50F}"/>
              </a:ext>
            </a:extLst>
          </p:cNvPr>
          <p:cNvSpPr>
            <a:spLocks noGrp="1"/>
          </p:cNvSpPr>
          <p:nvPr>
            <p:ph idx="1"/>
          </p:nvPr>
        </p:nvSpPr>
        <p:spPr>
          <a:xfrm>
            <a:off x="1976438" y="1465264"/>
            <a:ext cx="8229600" cy="4097337"/>
          </a:xfrm>
        </p:spPr>
        <p:txBody>
          <a:bodyPr/>
          <a:lstStyle/>
          <a:p>
            <a:pPr marL="342900" indent="-342900">
              <a:buFont typeface="Arial" panose="020B0604020202020204" pitchFamily="34" charset="0"/>
              <a:buChar char="•"/>
              <a:defRPr/>
            </a:pPr>
            <a:r>
              <a:rPr lang="en-US" sz="2400" dirty="0"/>
              <a:t>Retrospective study (N=929)</a:t>
            </a:r>
          </a:p>
          <a:p>
            <a:pPr marL="342900" indent="-342900">
              <a:buFont typeface="Arial" panose="020B0604020202020204" pitchFamily="34" charset="0"/>
              <a:buChar char="•"/>
              <a:defRPr/>
            </a:pPr>
            <a:r>
              <a:rPr lang="en-US" sz="2400" dirty="0"/>
              <a:t>Patients who refused NIV were taken into the control group</a:t>
            </a:r>
          </a:p>
          <a:p>
            <a:pPr marL="342900" indent="-342900">
              <a:buFont typeface="Arial" panose="020B0604020202020204" pitchFamily="34" charset="0"/>
              <a:buChar char="•"/>
              <a:defRPr/>
            </a:pPr>
            <a:r>
              <a:rPr lang="en-US" sz="2400" dirty="0"/>
              <a:t>The NIV group had a 13 months survival benefit (including patients with poor bulbar function)</a:t>
            </a:r>
          </a:p>
          <a:p>
            <a:pPr marL="342900" indent="-342900">
              <a:buFont typeface="Arial" panose="020B0604020202020204" pitchFamily="34" charset="0"/>
              <a:buChar char="•"/>
              <a:defRPr/>
            </a:pPr>
            <a:r>
              <a:rPr lang="en-US" sz="2400" dirty="0"/>
              <a:t>NIV delayed deterioration of respiratory function (FEV1, FVC, MIP/MEP, Sniff nasal </a:t>
            </a:r>
            <a:r>
              <a:rPr lang="en-US" sz="2400" dirty="0" err="1"/>
              <a:t>insp</a:t>
            </a:r>
            <a:r>
              <a:rPr lang="en-US" sz="2400" dirty="0"/>
              <a:t> pressure-SNIP)</a:t>
            </a:r>
          </a:p>
          <a:p>
            <a:pPr marL="342900" indent="-342900">
              <a:buFont typeface="Arial" panose="020B0604020202020204" pitchFamily="34" charset="0"/>
              <a:buChar char="•"/>
              <a:defRPr/>
            </a:pPr>
            <a:r>
              <a:rPr lang="en-US" sz="2400" dirty="0"/>
              <a:t>Quality of life questionnaires and Sleep quality questionnaires also showed improvement.</a:t>
            </a:r>
          </a:p>
          <a:p>
            <a:pPr>
              <a:defRPr/>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68F878-A9A0-4DD5-9791-BF9549DF79BF}"/>
              </a:ext>
            </a:extLst>
          </p:cNvPr>
          <p:cNvSpPr>
            <a:spLocks noGrp="1"/>
          </p:cNvSpPr>
          <p:nvPr>
            <p:ph idx="1"/>
          </p:nvPr>
        </p:nvSpPr>
        <p:spPr>
          <a:xfrm>
            <a:off x="2271494" y="814652"/>
            <a:ext cx="8664702" cy="906462"/>
          </a:xfrm>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9AA3">
                    <a:lumMod val="50000"/>
                  </a:srgbClr>
                </a:solidFill>
                <a:effectLst/>
                <a:uLnTx/>
                <a:uFillTx/>
                <a:latin typeface="Calibri"/>
                <a:ea typeface="+mn-ea"/>
                <a:cs typeface="+mn-cs"/>
              </a:rPr>
              <a:t>When? FVC &lt; 50%, MIP &lt; 60 cmH2O, PaCO2 &gt; 45 mmHg, ? Symptoms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9AA3">
                    <a:lumMod val="50000"/>
                  </a:srgbClr>
                </a:solidFill>
                <a:effectLst/>
                <a:uLnTx/>
                <a:uFillTx/>
                <a:latin typeface="Calibri"/>
                <a:ea typeface="+mn-ea"/>
                <a:cs typeface="+mn-cs"/>
              </a:rPr>
              <a:t>Where? During in-patient admission, outpatient setting or sleep lab</a:t>
            </a:r>
          </a:p>
          <a:p>
            <a:pPr>
              <a:defRPr/>
            </a:pPr>
            <a:endParaRPr lang="en-US" sz="2400" dirty="0"/>
          </a:p>
        </p:txBody>
      </p:sp>
      <p:sp>
        <p:nvSpPr>
          <p:cNvPr id="3" name="Title 2">
            <a:extLst>
              <a:ext uri="{FF2B5EF4-FFF2-40B4-BE49-F238E27FC236}">
                <a16:creationId xmlns:a16="http://schemas.microsoft.com/office/drawing/2014/main" id="{B68738C8-1586-4577-862B-95CDCFA465AA}"/>
              </a:ext>
            </a:extLst>
          </p:cNvPr>
          <p:cNvSpPr>
            <a:spLocks noGrp="1"/>
          </p:cNvSpPr>
          <p:nvPr>
            <p:ph type="title"/>
          </p:nvPr>
        </p:nvSpPr>
        <p:spPr>
          <a:xfrm>
            <a:off x="2057400" y="125413"/>
            <a:ext cx="8229600" cy="506412"/>
          </a:xfrm>
        </p:spPr>
        <p:txBody>
          <a:bodyPr/>
          <a:lstStyle/>
          <a:p>
            <a:pPr algn="ctr">
              <a:defRPr/>
            </a:pPr>
            <a:r>
              <a:rPr lang="en-US" sz="2800" dirty="0"/>
              <a:t>Initiating NIV</a:t>
            </a:r>
          </a:p>
        </p:txBody>
      </p:sp>
      <p:cxnSp>
        <p:nvCxnSpPr>
          <p:cNvPr id="5" name="Straight Connector 4">
            <a:extLst>
              <a:ext uri="{FF2B5EF4-FFF2-40B4-BE49-F238E27FC236}">
                <a16:creationId xmlns:a16="http://schemas.microsoft.com/office/drawing/2014/main" id="{E0C93794-E042-4B54-85DC-2FA1E6052138}"/>
              </a:ext>
            </a:extLst>
          </p:cNvPr>
          <p:cNvCxnSpPr/>
          <p:nvPr/>
        </p:nvCxnSpPr>
        <p:spPr>
          <a:xfrm flipV="1">
            <a:off x="1866900" y="631825"/>
            <a:ext cx="8458200" cy="381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Table 6">
            <a:extLst>
              <a:ext uri="{FF2B5EF4-FFF2-40B4-BE49-F238E27FC236}">
                <a16:creationId xmlns:a16="http://schemas.microsoft.com/office/drawing/2014/main" id="{7103419E-8924-4442-88AC-7B547346FFEE}"/>
              </a:ext>
            </a:extLst>
          </p:cNvPr>
          <p:cNvGraphicFramePr>
            <a:graphicFrameLocks noGrp="1"/>
          </p:cNvGraphicFramePr>
          <p:nvPr>
            <p:extLst>
              <p:ext uri="{D42A27DB-BD31-4B8C-83A1-F6EECF244321}">
                <p14:modId xmlns:p14="http://schemas.microsoft.com/office/powerpoint/2010/main" val="2292380526"/>
              </p:ext>
            </p:extLst>
          </p:nvPr>
        </p:nvGraphicFramePr>
        <p:xfrm>
          <a:off x="2057400" y="1457672"/>
          <a:ext cx="8001000" cy="2743200"/>
        </p:xfrm>
        <a:graphic>
          <a:graphicData uri="http://schemas.openxmlformats.org/drawingml/2006/table">
            <a:tbl>
              <a:tblPr firstRow="1" bandRow="1">
                <a:tableStyleId>{5C22544A-7EE6-4342-B048-85BDC9FD1C3A}</a:tableStyleId>
              </a:tblPr>
              <a:tblGrid>
                <a:gridCol w="3802828">
                  <a:extLst>
                    <a:ext uri="{9D8B030D-6E8A-4147-A177-3AD203B41FA5}">
                      <a16:colId xmlns:a16="http://schemas.microsoft.com/office/drawing/2014/main" val="20000"/>
                    </a:ext>
                  </a:extLst>
                </a:gridCol>
                <a:gridCol w="4198172">
                  <a:extLst>
                    <a:ext uri="{9D8B030D-6E8A-4147-A177-3AD203B41FA5}">
                      <a16:colId xmlns:a16="http://schemas.microsoft.com/office/drawing/2014/main" val="20001"/>
                    </a:ext>
                  </a:extLst>
                </a:gridCol>
              </a:tblGrid>
              <a:tr h="392853">
                <a:tc>
                  <a:txBody>
                    <a:bodyPr/>
                    <a:lstStyle/>
                    <a:p>
                      <a:r>
                        <a:rPr lang="en-US" dirty="0"/>
                        <a:t>BPAP-ST</a:t>
                      </a:r>
                    </a:p>
                  </a:txBody>
                  <a:tcPr/>
                </a:tc>
                <a:tc>
                  <a:txBody>
                    <a:bodyPr/>
                    <a:lstStyle/>
                    <a:p>
                      <a:r>
                        <a:rPr lang="en-US" dirty="0"/>
                        <a:t>VAPS (</a:t>
                      </a:r>
                      <a:r>
                        <a:rPr lang="en-US" dirty="0" err="1"/>
                        <a:t>iVAPs</a:t>
                      </a:r>
                      <a:r>
                        <a:rPr lang="en-US" dirty="0"/>
                        <a:t> or AVAPS)</a:t>
                      </a:r>
                    </a:p>
                  </a:txBody>
                  <a:tcPr/>
                </a:tc>
                <a:extLst>
                  <a:ext uri="{0D108BD9-81ED-4DB2-BD59-A6C34878D82A}">
                    <a16:rowId xmlns:a16="http://schemas.microsoft.com/office/drawing/2014/main" val="10000"/>
                  </a:ext>
                </a:extLst>
              </a:tr>
              <a:tr h="2350347">
                <a:tc>
                  <a:txBody>
                    <a:bodyPr/>
                    <a:lstStyle/>
                    <a:p>
                      <a:pPr marL="285750" indent="-285750">
                        <a:buFontTx/>
                        <a:buChar char="-"/>
                      </a:pPr>
                      <a:r>
                        <a:rPr lang="en-US" sz="1600" dirty="0"/>
                        <a:t>IPAP: 8-10 cmH2O</a:t>
                      </a:r>
                    </a:p>
                    <a:p>
                      <a:pPr marL="285750" indent="-285750">
                        <a:buFontTx/>
                        <a:buChar char="-"/>
                      </a:pPr>
                      <a:r>
                        <a:rPr lang="en-US" sz="1600" dirty="0"/>
                        <a:t>EPAP: 4-5 cmH2O</a:t>
                      </a:r>
                    </a:p>
                    <a:p>
                      <a:pPr marL="285750" indent="-285750">
                        <a:buFontTx/>
                        <a:buChar char="-"/>
                      </a:pPr>
                      <a:r>
                        <a:rPr lang="en-US" sz="1600" dirty="0"/>
                        <a:t>BR: 2 below </a:t>
                      </a:r>
                      <a:r>
                        <a:rPr lang="en-US" sz="1600" dirty="0" err="1"/>
                        <a:t>spont</a:t>
                      </a:r>
                      <a:r>
                        <a:rPr lang="en-US" sz="1600" dirty="0"/>
                        <a:t> RR</a:t>
                      </a:r>
                    </a:p>
                    <a:p>
                      <a:pPr marL="285750" indent="-285750">
                        <a:buFontTx/>
                        <a:buChar char="-"/>
                      </a:pPr>
                      <a:endParaRPr lang="en-US" sz="1600" dirty="0"/>
                    </a:p>
                    <a:p>
                      <a:pPr marL="285750" indent="-285750">
                        <a:buFontTx/>
                        <a:buChar char="-"/>
                      </a:pPr>
                      <a:endParaRPr lang="en-US" sz="1600" dirty="0"/>
                    </a:p>
                    <a:p>
                      <a:pPr marL="285750" indent="-285750">
                        <a:buFontTx/>
                        <a:buChar char="-"/>
                      </a:pPr>
                      <a:endParaRPr lang="en-US" sz="1600" dirty="0"/>
                    </a:p>
                    <a:p>
                      <a:pPr marL="285750" indent="-285750">
                        <a:buFontTx/>
                        <a:buChar char="-"/>
                      </a:pPr>
                      <a:r>
                        <a:rPr lang="en-US" sz="1600" dirty="0"/>
                        <a:t>Adjust IPAP by 1-2 cmH2O to alleviate dyspnea, decrease RR, and increase tidal volume </a:t>
                      </a:r>
                    </a:p>
                  </a:txBody>
                  <a:tcPr/>
                </a:tc>
                <a:tc>
                  <a:txBody>
                    <a:bodyPr/>
                    <a:lstStyle/>
                    <a:p>
                      <a:pPr marL="285750" indent="-285750">
                        <a:buFontTx/>
                        <a:buChar char="-"/>
                      </a:pPr>
                      <a:r>
                        <a:rPr lang="en-US" sz="1600" dirty="0"/>
                        <a:t>EPAP: 4-5 cmH2O</a:t>
                      </a:r>
                    </a:p>
                    <a:p>
                      <a:pPr marL="285750" indent="-285750">
                        <a:buFontTx/>
                        <a:buChar char="-"/>
                      </a:pPr>
                      <a:r>
                        <a:rPr lang="en-US" sz="1600" dirty="0"/>
                        <a:t>IPAP min: 4-6 cmH2O, gradually    increase to reach target tidal volume of 8 ml/kg</a:t>
                      </a:r>
                    </a:p>
                    <a:p>
                      <a:pPr marL="285750" indent="-285750">
                        <a:buFontTx/>
                        <a:buChar char="-"/>
                      </a:pPr>
                      <a:r>
                        <a:rPr lang="en-US" sz="1600" dirty="0"/>
                        <a:t>IPAP max: IPAP min + 5-6 cmH2O</a:t>
                      </a:r>
                    </a:p>
                    <a:p>
                      <a:pPr marL="285750" indent="-285750">
                        <a:buFontTx/>
                        <a:buChar char="-"/>
                      </a:pPr>
                      <a:r>
                        <a:rPr lang="en-US" sz="1600" dirty="0"/>
                        <a:t>BR: 2 below </a:t>
                      </a:r>
                      <a:r>
                        <a:rPr lang="en-US" sz="1600" dirty="0" err="1"/>
                        <a:t>spont</a:t>
                      </a:r>
                      <a:r>
                        <a:rPr lang="en-US" sz="1600" dirty="0"/>
                        <a:t> RR</a:t>
                      </a:r>
                    </a:p>
                    <a:p>
                      <a:pPr marL="285750" indent="-285750">
                        <a:buFontTx/>
                        <a:buChar char="-"/>
                      </a:pPr>
                      <a:endParaRPr lang="en-US" sz="1600" dirty="0"/>
                    </a:p>
                    <a:p>
                      <a:pPr marL="285750" indent="-285750">
                        <a:buFontTx/>
                        <a:buChar char="-"/>
                      </a:pPr>
                      <a:r>
                        <a:rPr lang="en-US" sz="1600" dirty="0"/>
                        <a:t>Adjust trigger sensitivity, rise time, inspiratory time, to alleviate dyspnea and patient comfort</a:t>
                      </a:r>
                    </a:p>
                  </a:txBody>
                  <a:tcPr/>
                </a:tc>
                <a:extLst>
                  <a:ext uri="{0D108BD9-81ED-4DB2-BD59-A6C34878D82A}">
                    <a16:rowId xmlns:a16="http://schemas.microsoft.com/office/drawing/2014/main" val="10001"/>
                  </a:ext>
                </a:extLst>
              </a:tr>
            </a:tbl>
          </a:graphicData>
        </a:graphic>
      </p:graphicFrame>
      <p:sp>
        <p:nvSpPr>
          <p:cNvPr id="71696" name="Content Placeholder 1">
            <a:extLst>
              <a:ext uri="{FF2B5EF4-FFF2-40B4-BE49-F238E27FC236}">
                <a16:creationId xmlns:a16="http://schemas.microsoft.com/office/drawing/2014/main" id="{8AE945DE-C21F-4133-B4A3-BDB454BA8E59}"/>
              </a:ext>
            </a:extLst>
          </p:cNvPr>
          <p:cNvSpPr txBox="1">
            <a:spLocks noChangeArrowheads="1"/>
          </p:cNvSpPr>
          <p:nvPr/>
        </p:nvSpPr>
        <p:spPr bwMode="auto">
          <a:xfrm>
            <a:off x="1866900" y="4292500"/>
            <a:ext cx="864870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Char char="•"/>
            </a:pPr>
            <a:r>
              <a:rPr lang="en-US" altLang="en-US" sz="2000" dirty="0">
                <a:solidFill>
                  <a:srgbClr val="254061"/>
                </a:solidFill>
                <a:latin typeface="Calibri" panose="020F0502020204030204" pitchFamily="34" charset="0"/>
              </a:rPr>
              <a:t>Follow downloaded data, monitor for symptoms, overnight oximetry/TcCO2, VBG or HCO3. PSG only if patient can’t adapt or you suspect OSA. </a:t>
            </a:r>
          </a:p>
          <a:p>
            <a:pPr>
              <a:spcBef>
                <a:spcPct val="20000"/>
              </a:spcBef>
              <a:buFont typeface="Arial" panose="020B0604020202020204" pitchFamily="34" charset="0"/>
              <a:buChar char="•"/>
            </a:pPr>
            <a:r>
              <a:rPr lang="en-US" altLang="en-US" sz="2000" dirty="0">
                <a:solidFill>
                  <a:srgbClr val="254061"/>
                </a:solidFill>
                <a:latin typeface="Calibri" panose="020F0502020204030204" pitchFamily="34" charset="0"/>
              </a:rPr>
              <a:t>If daytime ventilation becomes necessary, consider mouthpiece ventilation rather than tracheostomy (Switch to HMV if not already initiated)</a:t>
            </a:r>
          </a:p>
          <a:p>
            <a:pPr>
              <a:spcBef>
                <a:spcPct val="20000"/>
              </a:spcBef>
              <a:buFont typeface="Arial" panose="020B0604020202020204" pitchFamily="34" charset="0"/>
              <a:buChar char="•"/>
            </a:pPr>
            <a:endParaRPr lang="en-US" altLang="en-US" sz="2000" dirty="0">
              <a:solidFill>
                <a:srgbClr val="254061"/>
              </a:solidFill>
              <a:latin typeface="Calibri" panose="020F0502020204030204" pitchFamily="34" charset="0"/>
            </a:endParaRPr>
          </a:p>
        </p:txBody>
      </p:sp>
      <p:sp>
        <p:nvSpPr>
          <p:cNvPr id="4" name="TextBox 3">
            <a:extLst>
              <a:ext uri="{FF2B5EF4-FFF2-40B4-BE49-F238E27FC236}">
                <a16:creationId xmlns:a16="http://schemas.microsoft.com/office/drawing/2014/main" id="{3B93FAAA-E9E0-B9CF-AA49-1BC74BAD4909}"/>
              </a:ext>
            </a:extLst>
          </p:cNvPr>
          <p:cNvSpPr txBox="1"/>
          <p:nvPr/>
        </p:nvSpPr>
        <p:spPr>
          <a:xfrm>
            <a:off x="2904894" y="5768976"/>
            <a:ext cx="7008540" cy="276999"/>
          </a:xfrm>
          <a:prstGeom prst="rect">
            <a:avLst/>
          </a:prstGeom>
          <a:noFill/>
        </p:spPr>
        <p:txBody>
          <a:bodyPr wrap="square">
            <a:spAutoFit/>
          </a:bodyPr>
          <a:lstStyle/>
          <a:p>
            <a:pPr>
              <a:defRPr/>
            </a:pPr>
            <a:r>
              <a:rPr lang="en-US" sz="1200" dirty="0"/>
              <a:t>ACCP Clinical Practice Guideline and Expert Panel Report. Khan et al. CHEST. 3/13/2023;164(2):394-413</a:t>
            </a:r>
            <a:endParaRPr lang="en-US" sz="1200" dirty="0">
              <a:solidFill>
                <a:prstClr val="white"/>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96">
                                            <p:txEl>
                                              <p:pRg st="0" end="0"/>
                                            </p:txEl>
                                          </p:spTgt>
                                        </p:tgtEl>
                                        <p:attrNameLst>
                                          <p:attrName>style.visibility</p:attrName>
                                        </p:attrNameLst>
                                      </p:cBhvr>
                                      <p:to>
                                        <p:strVal val="visible"/>
                                      </p:to>
                                    </p:set>
                                    <p:animEffect transition="in" filter="fade">
                                      <p:cBhvr>
                                        <p:cTn id="22" dur="500"/>
                                        <p:tgtEl>
                                          <p:spTgt spid="7169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696">
                                            <p:txEl>
                                              <p:pRg st="1" end="1"/>
                                            </p:txEl>
                                          </p:spTgt>
                                        </p:tgtEl>
                                        <p:attrNameLst>
                                          <p:attrName>style.visibility</p:attrName>
                                        </p:attrNameLst>
                                      </p:cBhvr>
                                      <p:to>
                                        <p:strVal val="visible"/>
                                      </p:to>
                                    </p:set>
                                    <p:animEffect transition="in" filter="fade">
                                      <p:cBhvr>
                                        <p:cTn id="27" dur="500"/>
                                        <p:tgtEl>
                                          <p:spTgt spid="716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E668E-8702-4AAB-9522-69BA7082C936}"/>
              </a:ext>
            </a:extLst>
          </p:cNvPr>
          <p:cNvSpPr>
            <a:spLocks noGrp="1"/>
          </p:cNvSpPr>
          <p:nvPr>
            <p:ph idx="1"/>
          </p:nvPr>
        </p:nvSpPr>
        <p:spPr>
          <a:xfrm>
            <a:off x="1144441" y="1200684"/>
            <a:ext cx="10972800" cy="4525963"/>
          </a:xfrm>
        </p:spPr>
        <p:txBody>
          <a:bodyPr/>
          <a:lstStyle/>
          <a:p>
            <a:pPr marL="457200" indent="-457200">
              <a:buFont typeface="Arial" panose="020B0604020202020204" pitchFamily="34" charset="0"/>
              <a:buChar char="•"/>
              <a:defRPr/>
            </a:pPr>
            <a:r>
              <a:rPr lang="en-US" dirty="0"/>
              <a:t>In 2019/2020, inhaled steroids were added, for possible reactive airway disease (RAST positive for multiple environmental allergies). </a:t>
            </a:r>
          </a:p>
          <a:p>
            <a:pPr marL="457200" indent="-457200">
              <a:buFont typeface="Arial" panose="020B0604020202020204" pitchFamily="34" charset="0"/>
              <a:buChar char="•"/>
              <a:defRPr/>
            </a:pPr>
            <a:r>
              <a:rPr lang="en-US" dirty="0"/>
              <a:t>Because of persistent dyspnea, she was stepped up to a LABA/ICS. </a:t>
            </a:r>
          </a:p>
          <a:p>
            <a:pPr marL="457200" indent="-457200">
              <a:buFont typeface="Arial" panose="020B0604020202020204" pitchFamily="34" charset="0"/>
              <a:buChar char="•"/>
              <a:defRPr/>
            </a:pPr>
            <a:r>
              <a:rPr lang="en-US" dirty="0"/>
              <a:t>PFTs continued to show restriction. </a:t>
            </a:r>
          </a:p>
          <a:p>
            <a:pPr marL="457200" indent="-457200">
              <a:buFont typeface="Arial" panose="020B0604020202020204" pitchFamily="34" charset="0"/>
              <a:buChar char="•"/>
              <a:defRPr/>
            </a:pPr>
            <a:r>
              <a:rPr lang="en-US" dirty="0"/>
              <a:t>An overnight oximetry shows no significant nocturnal desaturation</a:t>
            </a:r>
          </a:p>
          <a:p>
            <a:pPr marL="457200" indent="-457200">
              <a:buFont typeface="Arial" panose="020B0604020202020204" pitchFamily="34" charset="0"/>
              <a:buChar char="•"/>
              <a:defRPr/>
            </a:pPr>
            <a:r>
              <a:rPr lang="en-US" dirty="0"/>
              <a:t>ABG 7.40/42/100, bicarb 26-29 </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In April 2023, repeat PFTs showed a 35% drop in FEV1, and 28% drop in FVC</a:t>
            </a:r>
          </a:p>
          <a:p>
            <a:pPr marL="457200" indent="-457200">
              <a:buFont typeface="Arial" panose="020B0604020202020204" pitchFamily="34" charset="0"/>
              <a:buChar char="•"/>
              <a:defRPr/>
            </a:pPr>
            <a:r>
              <a:rPr lang="en-US" dirty="0"/>
              <a:t>Overnight oximetry; time spent &lt; 88% 11 minutes</a:t>
            </a:r>
          </a:p>
          <a:p>
            <a:pPr marL="457200" indent="-457200">
              <a:buFont typeface="Arial" panose="020B0604020202020204" pitchFamily="34" charset="0"/>
              <a:buChar char="•"/>
              <a:defRPr/>
            </a:pPr>
            <a:r>
              <a:rPr lang="en-US" dirty="0"/>
              <a:t>ABG, 7.40/49/92, bicarb 30</a:t>
            </a:r>
          </a:p>
          <a:p>
            <a:pPr marL="457200" indent="-457200">
              <a:buFont typeface="Arial" panose="020B0604020202020204" pitchFamily="34" charset="0"/>
              <a:buChar char="•"/>
              <a:defRPr/>
            </a:pPr>
            <a:r>
              <a:rPr lang="en-US" dirty="0"/>
              <a:t>She is started on home NIV (Astral device, </a:t>
            </a:r>
            <a:r>
              <a:rPr lang="en-US" dirty="0" err="1"/>
              <a:t>iVAPS</a:t>
            </a:r>
            <a:r>
              <a:rPr lang="en-US" dirty="0"/>
              <a:t>) as an outpatient</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sz="2400" dirty="0"/>
          </a:p>
        </p:txBody>
      </p:sp>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a:xfrm>
            <a:off x="609600" y="457200"/>
            <a:ext cx="10972800" cy="696191"/>
          </a:xfrm>
        </p:spPr>
        <p:txBody>
          <a:bodyPr/>
          <a:lstStyle/>
          <a:p>
            <a:pPr algn="ctr">
              <a:defRPr/>
            </a:pPr>
            <a:r>
              <a:rPr lang="en-US" dirty="0"/>
              <a:t>Case Presentation</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0287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98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EFE8C5-822F-49A9-A4AE-4961EE67DD64}"/>
              </a:ext>
            </a:extLst>
          </p:cNvPr>
          <p:cNvSpPr>
            <a:spLocks noGrp="1"/>
          </p:cNvSpPr>
          <p:nvPr>
            <p:ph idx="1"/>
          </p:nvPr>
        </p:nvSpPr>
        <p:spPr>
          <a:xfrm>
            <a:off x="1981200" y="1085327"/>
            <a:ext cx="8229600" cy="4525963"/>
          </a:xfrm>
        </p:spPr>
        <p:txBody>
          <a:bodyPr>
            <a:normAutofit/>
          </a:bodyPr>
          <a:lstStyle/>
          <a:p>
            <a:pPr>
              <a:defRPr/>
            </a:pPr>
            <a:r>
              <a:rPr lang="en-US" sz="2400" dirty="0"/>
              <a:t>A 57 year old man with ALS, admitted with pneumonia, acute on chronic hypercapnia. </a:t>
            </a:r>
          </a:p>
          <a:p>
            <a:pPr>
              <a:defRPr/>
            </a:pPr>
            <a:r>
              <a:rPr lang="en-US" sz="2400" dirty="0"/>
              <a:t>Admission PaCO2 was 75 mmHg, pH 7.25 and HCO3 34 </a:t>
            </a:r>
          </a:p>
          <a:p>
            <a:pPr>
              <a:defRPr/>
            </a:pPr>
            <a:r>
              <a:rPr lang="en-US" sz="2400" dirty="0"/>
              <a:t>Intubated for 5 days but now extubated and successfully treated with BiPAP 15/5 cmH2O during sleep. </a:t>
            </a:r>
          </a:p>
          <a:p>
            <a:pPr>
              <a:defRPr/>
            </a:pPr>
            <a:r>
              <a:rPr lang="en-US" sz="2400" dirty="0"/>
              <a:t>Morning PaCO2 now  is 50 mmHg with a normal pH, and the patient is much more comfortable with more daytime energy.</a:t>
            </a:r>
          </a:p>
          <a:p>
            <a:pPr>
              <a:defRPr/>
            </a:pPr>
            <a:r>
              <a:rPr lang="en-US" sz="2400" dirty="0"/>
              <a:t>A bedside spirometry showed an FVC 40% predicted.</a:t>
            </a:r>
          </a:p>
          <a:p>
            <a:pPr>
              <a:defRPr/>
            </a:pPr>
            <a:r>
              <a:rPr lang="en-US" sz="2400" dirty="0"/>
              <a:t>You are contemplating sending this patient home on NIV.</a:t>
            </a:r>
          </a:p>
          <a:p>
            <a:pPr>
              <a:defRPr/>
            </a:pPr>
            <a:r>
              <a:rPr lang="en-US" sz="2400" dirty="0"/>
              <a:t>The patient is all ready for discharge, what should you do?</a:t>
            </a:r>
          </a:p>
        </p:txBody>
      </p:sp>
      <p:sp>
        <p:nvSpPr>
          <p:cNvPr id="2" name="Title 1">
            <a:extLst>
              <a:ext uri="{FF2B5EF4-FFF2-40B4-BE49-F238E27FC236}">
                <a16:creationId xmlns:a16="http://schemas.microsoft.com/office/drawing/2014/main" id="{F6D35F5C-3FAE-45A0-A254-130C0449C906}"/>
              </a:ext>
            </a:extLst>
          </p:cNvPr>
          <p:cNvSpPr>
            <a:spLocks noGrp="1"/>
          </p:cNvSpPr>
          <p:nvPr>
            <p:ph type="title"/>
          </p:nvPr>
        </p:nvSpPr>
        <p:spPr>
          <a:xfrm>
            <a:off x="1981200" y="168275"/>
            <a:ext cx="8229600" cy="1143000"/>
          </a:xfrm>
        </p:spPr>
        <p:txBody>
          <a:bodyPr>
            <a:normAutofit/>
          </a:bodyPr>
          <a:lstStyle/>
          <a:p>
            <a:pPr algn="ctr">
              <a:defRPr/>
            </a:pPr>
            <a:r>
              <a:rPr lang="en-US" sz="3200" dirty="0">
                <a:latin typeface="+mn-lt"/>
              </a:rPr>
              <a:t>Question # 2</a:t>
            </a:r>
          </a:p>
        </p:txBody>
      </p:sp>
      <p:cxnSp>
        <p:nvCxnSpPr>
          <p:cNvPr id="4" name="Straight Connector 3">
            <a:extLst>
              <a:ext uri="{FF2B5EF4-FFF2-40B4-BE49-F238E27FC236}">
                <a16:creationId xmlns:a16="http://schemas.microsoft.com/office/drawing/2014/main" id="{A1D82572-D5E3-4923-9D97-B08740BC9B53}"/>
              </a:ext>
            </a:extLst>
          </p:cNvPr>
          <p:cNvCxnSpPr/>
          <p:nvPr/>
        </p:nvCxnSpPr>
        <p:spPr>
          <a:xfrm flipV="1">
            <a:off x="1866900" y="739775"/>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DC73091E-CB48-4F14-B4C8-9CD431E89F60}"/>
              </a:ext>
            </a:extLst>
          </p:cNvPr>
          <p:cNvSpPr>
            <a:spLocks noGrp="1"/>
          </p:cNvSpPr>
          <p:nvPr>
            <p:ph idx="1"/>
          </p:nvPr>
        </p:nvSpPr>
        <p:spPr bwMode="auto">
          <a:xfrm>
            <a:off x="946951" y="1529180"/>
            <a:ext cx="10972800" cy="4525963"/>
          </a:xfrm>
        </p:spPr>
        <p:txBody>
          <a:bodyPr vert="horz" wrap="square" lIns="91440" tIns="45720" rIns="91440" bIns="45720" numCol="1" rtlCol="0" anchor="t" anchorCtr="0" compatLnSpc="1">
            <a:prstTxWarp prst="textNoShape">
              <a:avLst/>
            </a:prstTxWarp>
            <a:noAutofit/>
          </a:bodyPr>
          <a:lstStyle/>
          <a:p>
            <a:pPr>
              <a:lnSpc>
                <a:spcPts val="3038"/>
              </a:lnSpc>
              <a:defRPr/>
            </a:pPr>
            <a:r>
              <a:rPr lang="en-US" altLang="en-US" sz="2400" dirty="0"/>
              <a:t>A. Use the patient’s current diagnosis and ABG results to qualify for NIV</a:t>
            </a:r>
          </a:p>
          <a:p>
            <a:pPr>
              <a:lnSpc>
                <a:spcPts val="3038"/>
              </a:lnSpc>
              <a:defRPr/>
            </a:pPr>
            <a:r>
              <a:rPr lang="en-US" altLang="en-US" sz="2400" dirty="0"/>
              <a:t>B. Keep the patient one more night and get a portable sleep study off NIV</a:t>
            </a:r>
          </a:p>
          <a:p>
            <a:pPr>
              <a:lnSpc>
                <a:spcPts val="3038"/>
              </a:lnSpc>
              <a:defRPr/>
            </a:pPr>
            <a:r>
              <a:rPr lang="en-US" altLang="en-US" sz="2400" dirty="0"/>
              <a:t>C. Discharge the patient without NIV and get the PSG as soon as you can</a:t>
            </a:r>
          </a:p>
          <a:p>
            <a:pPr>
              <a:lnSpc>
                <a:spcPts val="3038"/>
              </a:lnSpc>
              <a:defRPr/>
            </a:pPr>
            <a:r>
              <a:rPr lang="en-US" altLang="en-US" sz="2400" dirty="0"/>
              <a:t>D. Obtain an outpatient full PFTs with seated/supine spirometry to qualify for NIV.</a:t>
            </a:r>
          </a:p>
          <a:p>
            <a:pPr>
              <a:lnSpc>
                <a:spcPts val="3038"/>
              </a:lnSpc>
              <a:defRPr/>
            </a:pPr>
            <a:endParaRPr lang="en-US" altLang="en-US" dirty="0"/>
          </a:p>
        </p:txBody>
      </p:sp>
      <p:sp>
        <p:nvSpPr>
          <p:cNvPr id="2" name="Title 1">
            <a:extLst>
              <a:ext uri="{FF2B5EF4-FFF2-40B4-BE49-F238E27FC236}">
                <a16:creationId xmlns:a16="http://schemas.microsoft.com/office/drawing/2014/main" id="{119A3573-84B3-491A-8122-D38A6414A07D}"/>
              </a:ext>
            </a:extLst>
          </p:cNvPr>
          <p:cNvSpPr>
            <a:spLocks noGrp="1"/>
          </p:cNvSpPr>
          <p:nvPr>
            <p:ph type="title"/>
          </p:nvPr>
        </p:nvSpPr>
        <p:spPr/>
        <p:txBody>
          <a:bodyPr>
            <a:normAutofit/>
          </a:bodyPr>
          <a:lstStyle/>
          <a:p>
            <a:pPr algn="ctr">
              <a:defRPr/>
            </a:pPr>
            <a:r>
              <a:rPr lang="en-US" sz="3200" dirty="0">
                <a:latin typeface="+mn-lt"/>
              </a:rPr>
              <a:t>Question # 2</a:t>
            </a:r>
          </a:p>
        </p:txBody>
      </p:sp>
      <p:cxnSp>
        <p:nvCxnSpPr>
          <p:cNvPr id="4" name="Straight Connector 3">
            <a:extLst>
              <a:ext uri="{FF2B5EF4-FFF2-40B4-BE49-F238E27FC236}">
                <a16:creationId xmlns:a16="http://schemas.microsoft.com/office/drawing/2014/main" id="{21DA1551-838A-4B11-9F84-37A3283E3B01}"/>
              </a:ext>
            </a:extLst>
          </p:cNvPr>
          <p:cNvCxnSpPr/>
          <p:nvPr/>
        </p:nvCxnSpPr>
        <p:spPr>
          <a:xfrm flipV="1">
            <a:off x="1866900" y="11811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F596C046-3116-4ED4-B259-4F2A4432CA2D}"/>
              </a:ext>
            </a:extLst>
          </p:cNvPr>
          <p:cNvSpPr>
            <a:spLocks noGrp="1"/>
          </p:cNvSpPr>
          <p:nvPr>
            <p:ph idx="1"/>
          </p:nvPr>
        </p:nvSpPr>
        <p:spPr bwMode="auto">
          <a:xfrm>
            <a:off x="920318" y="1529180"/>
            <a:ext cx="10972800" cy="4525963"/>
          </a:xfrm>
        </p:spPr>
        <p:txBody>
          <a:bodyPr vert="horz" wrap="square" lIns="91440" tIns="45720" rIns="91440" bIns="45720" numCol="1" rtlCol="0" anchor="t" anchorCtr="0" compatLnSpc="1">
            <a:prstTxWarp prst="textNoShape">
              <a:avLst/>
            </a:prstTxWarp>
            <a:noAutofit/>
          </a:bodyPr>
          <a:lstStyle/>
          <a:p>
            <a:pPr>
              <a:lnSpc>
                <a:spcPts val="3038"/>
              </a:lnSpc>
              <a:defRPr/>
            </a:pPr>
            <a:r>
              <a:rPr lang="en-US" altLang="en-US" sz="2400" dirty="0">
                <a:solidFill>
                  <a:srgbClr val="FF0000"/>
                </a:solidFill>
              </a:rPr>
              <a:t>A. Use the patient’s current diagnosis and ABG results to qualify for NIV</a:t>
            </a:r>
          </a:p>
          <a:p>
            <a:pPr>
              <a:lnSpc>
                <a:spcPts val="3038"/>
              </a:lnSpc>
              <a:defRPr/>
            </a:pPr>
            <a:r>
              <a:rPr lang="en-US" altLang="en-US" sz="2400" dirty="0">
                <a:solidFill>
                  <a:srgbClr val="FF0000"/>
                </a:solidFill>
              </a:rPr>
              <a:t>     (Patient already meets criteria for initiation of NIV in ALS)</a:t>
            </a:r>
          </a:p>
          <a:p>
            <a:pPr>
              <a:lnSpc>
                <a:spcPts val="3038"/>
              </a:lnSpc>
              <a:defRPr/>
            </a:pPr>
            <a:r>
              <a:rPr lang="en-US" altLang="en-US" sz="2400" dirty="0"/>
              <a:t>B. Keep the patient one more night and get a portable sleep study off NIV</a:t>
            </a:r>
          </a:p>
          <a:p>
            <a:pPr>
              <a:lnSpc>
                <a:spcPts val="3038"/>
              </a:lnSpc>
              <a:defRPr/>
            </a:pPr>
            <a:r>
              <a:rPr lang="en-US" altLang="en-US" sz="2400" dirty="0">
                <a:solidFill>
                  <a:schemeClr val="accent3">
                    <a:lumMod val="50000"/>
                  </a:schemeClr>
                </a:solidFill>
              </a:rPr>
              <a:t>C. Discharge the patient without NIV and get the PSG as soon as you can</a:t>
            </a:r>
          </a:p>
          <a:p>
            <a:pPr>
              <a:lnSpc>
                <a:spcPts val="3038"/>
              </a:lnSpc>
              <a:defRPr/>
            </a:pPr>
            <a:r>
              <a:rPr lang="en-US" altLang="en-US" sz="2400" dirty="0"/>
              <a:t>D. Obtain an outpatient full PFTs with seated/supine spirometry to qualify for NIV. </a:t>
            </a:r>
          </a:p>
          <a:p>
            <a:pPr>
              <a:lnSpc>
                <a:spcPts val="3038"/>
              </a:lnSpc>
              <a:defRPr/>
            </a:pPr>
            <a:endParaRPr lang="en-US" altLang="en-US" dirty="0"/>
          </a:p>
        </p:txBody>
      </p:sp>
      <p:sp>
        <p:nvSpPr>
          <p:cNvPr id="2" name="Title 1">
            <a:extLst>
              <a:ext uri="{FF2B5EF4-FFF2-40B4-BE49-F238E27FC236}">
                <a16:creationId xmlns:a16="http://schemas.microsoft.com/office/drawing/2014/main" id="{50726FA6-643E-4E46-9440-0B5AC84DA2A4}"/>
              </a:ext>
            </a:extLst>
          </p:cNvPr>
          <p:cNvSpPr>
            <a:spLocks noGrp="1"/>
          </p:cNvSpPr>
          <p:nvPr>
            <p:ph type="title"/>
          </p:nvPr>
        </p:nvSpPr>
        <p:spPr>
          <a:xfrm>
            <a:off x="609600" y="647700"/>
            <a:ext cx="10972800" cy="1143000"/>
          </a:xfrm>
        </p:spPr>
        <p:txBody>
          <a:bodyPr>
            <a:normAutofit/>
          </a:bodyPr>
          <a:lstStyle/>
          <a:p>
            <a:pPr algn="ctr">
              <a:defRPr/>
            </a:pPr>
            <a:r>
              <a:rPr lang="en-US" sz="3200" dirty="0">
                <a:latin typeface="+mn-lt"/>
              </a:rPr>
              <a:t>Question # 2 </a:t>
            </a:r>
          </a:p>
        </p:txBody>
      </p:sp>
      <p:cxnSp>
        <p:nvCxnSpPr>
          <p:cNvPr id="4" name="Straight Connector 3">
            <a:extLst>
              <a:ext uri="{FF2B5EF4-FFF2-40B4-BE49-F238E27FC236}">
                <a16:creationId xmlns:a16="http://schemas.microsoft.com/office/drawing/2014/main" id="{6B829F19-B0DB-40DC-8E57-89EB43CF6328}"/>
              </a:ext>
            </a:extLst>
          </p:cNvPr>
          <p:cNvCxnSpPr/>
          <p:nvPr/>
        </p:nvCxnSpPr>
        <p:spPr>
          <a:xfrm flipV="1">
            <a:off x="1866900" y="12192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C33D411-A94B-4047-86FC-53C6770B81A0}"/>
              </a:ext>
            </a:extLst>
          </p:cNvPr>
          <p:cNvSpPr txBox="1">
            <a:spLocks noChangeArrowheads="1"/>
          </p:cNvSpPr>
          <p:nvPr/>
        </p:nvSpPr>
        <p:spPr bwMode="auto">
          <a:xfrm>
            <a:off x="1981200" y="2743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254061"/>
                </a:solidFill>
                <a:latin typeface="Calibri" panose="020F0502020204030204" pitchFamily="34" charset="0"/>
              </a:rPr>
              <a:t>Stable Hypercapnic COPD</a:t>
            </a:r>
            <a:br>
              <a:rPr lang="en-US" altLang="en-US" sz="4000">
                <a:solidFill>
                  <a:srgbClr val="254061"/>
                </a:solidFill>
                <a:latin typeface="Calibri" panose="020F0502020204030204" pitchFamily="34" charset="0"/>
              </a:rPr>
            </a:br>
            <a:endParaRPr lang="en-US" altLang="en-US" sz="4000">
              <a:solidFill>
                <a:srgbClr val="254061"/>
              </a:solidFill>
              <a:latin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5F84-9F03-41B7-9971-1E20DED83ADC}"/>
              </a:ext>
            </a:extLst>
          </p:cNvPr>
          <p:cNvSpPr>
            <a:spLocks noGrp="1"/>
          </p:cNvSpPr>
          <p:nvPr>
            <p:ph type="title"/>
          </p:nvPr>
        </p:nvSpPr>
        <p:spPr>
          <a:xfrm>
            <a:off x="2014538" y="171450"/>
            <a:ext cx="8229600" cy="666750"/>
          </a:xfrm>
        </p:spPr>
        <p:txBody>
          <a:bodyPr/>
          <a:lstStyle/>
          <a:p>
            <a:pPr algn="ctr">
              <a:defRPr/>
            </a:pPr>
            <a:r>
              <a:rPr lang="en-US" sz="2800" dirty="0"/>
              <a:t>Hypercapnia in COPD and Survival</a:t>
            </a:r>
          </a:p>
        </p:txBody>
      </p:sp>
      <p:cxnSp>
        <p:nvCxnSpPr>
          <p:cNvPr id="6" name="Straight Connector 5">
            <a:extLst>
              <a:ext uri="{FF2B5EF4-FFF2-40B4-BE49-F238E27FC236}">
                <a16:creationId xmlns:a16="http://schemas.microsoft.com/office/drawing/2014/main" id="{81B3692F-28A7-4804-BAED-9095E2FDE340}"/>
              </a:ext>
            </a:extLst>
          </p:cNvPr>
          <p:cNvCxnSpPr/>
          <p:nvPr/>
        </p:nvCxnSpPr>
        <p:spPr>
          <a:xfrm flipV="1">
            <a:off x="1935163" y="744538"/>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AE36E1F-F2F5-4E6A-9348-C2F9D3B36E95}"/>
              </a:ext>
            </a:extLst>
          </p:cNvPr>
          <p:cNvSpPr txBox="1"/>
          <p:nvPr/>
        </p:nvSpPr>
        <p:spPr>
          <a:xfrm>
            <a:off x="4724400" y="5768976"/>
            <a:ext cx="3429000" cy="277813"/>
          </a:xfrm>
          <a:prstGeom prst="rect">
            <a:avLst/>
          </a:prstGeom>
          <a:noFill/>
        </p:spPr>
        <p:txBody>
          <a:bodyPr>
            <a:spAutoFit/>
          </a:bodyPr>
          <a:lstStyle/>
          <a:p>
            <a:pPr>
              <a:defRPr/>
            </a:pPr>
            <a:r>
              <a:rPr lang="en-US" sz="1200" dirty="0"/>
              <a:t>Yang H. et al. BMJ Open 2015;5:e008909</a:t>
            </a:r>
            <a:endParaRPr lang="en-US" sz="1200" dirty="0">
              <a:solidFill>
                <a:prstClr val="white"/>
              </a:solidFill>
              <a:effectLst>
                <a:outerShdw blurRad="38100" dist="38100" dir="2700000" algn="tl">
                  <a:srgbClr val="000000">
                    <a:alpha val="43137"/>
                  </a:srgbClr>
                </a:outerShdw>
              </a:effectLst>
            </a:endParaRPr>
          </a:p>
        </p:txBody>
      </p:sp>
      <p:pic>
        <p:nvPicPr>
          <p:cNvPr id="68613" name="Picture 2">
            <a:extLst>
              <a:ext uri="{FF2B5EF4-FFF2-40B4-BE49-F238E27FC236}">
                <a16:creationId xmlns:a16="http://schemas.microsoft.com/office/drawing/2014/main" id="{D5466A6C-6A52-433A-83EB-1C0247DB4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74725"/>
            <a:ext cx="46736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3775F96-FA2A-4CFD-80B0-955CFE975A14}"/>
              </a:ext>
            </a:extLst>
          </p:cNvPr>
          <p:cNvSpPr txBox="1"/>
          <p:nvPr/>
        </p:nvSpPr>
        <p:spPr>
          <a:xfrm>
            <a:off x="7067550" y="3049589"/>
            <a:ext cx="914400" cy="306387"/>
          </a:xfrm>
          <a:prstGeom prst="rect">
            <a:avLst/>
          </a:prstGeom>
          <a:noFill/>
        </p:spPr>
        <p:txBody>
          <a:bodyPr>
            <a:spAutoFit/>
          </a:bodyPr>
          <a:lstStyle/>
          <a:p>
            <a:pPr>
              <a:defRPr/>
            </a:pPr>
            <a:r>
              <a:rPr lang="en-US" sz="1400" dirty="0">
                <a:solidFill>
                  <a:srgbClr val="FF0000"/>
                </a:solidFill>
              </a:rPr>
              <a:t>(p=0.016)</a:t>
            </a:r>
          </a:p>
        </p:txBody>
      </p:sp>
      <p:pic>
        <p:nvPicPr>
          <p:cNvPr id="3" name="Picture 2">
            <a:extLst>
              <a:ext uri="{FF2B5EF4-FFF2-40B4-BE49-F238E27FC236}">
                <a16:creationId xmlns:a16="http://schemas.microsoft.com/office/drawing/2014/main" id="{17964A5F-EF62-41A8-8D3F-B75289842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2951" y="2557464"/>
            <a:ext cx="20304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C12E-BFB1-4535-BC36-1750FD498C5B}"/>
              </a:ext>
            </a:extLst>
          </p:cNvPr>
          <p:cNvSpPr>
            <a:spLocks noGrp="1"/>
          </p:cNvSpPr>
          <p:nvPr>
            <p:ph type="title"/>
          </p:nvPr>
        </p:nvSpPr>
        <p:spPr>
          <a:xfrm>
            <a:off x="2014538" y="347662"/>
            <a:ext cx="8229600" cy="895350"/>
          </a:xfrm>
        </p:spPr>
        <p:txBody>
          <a:bodyPr/>
          <a:lstStyle/>
          <a:p>
            <a:pPr algn="ctr">
              <a:defRPr/>
            </a:pPr>
            <a:r>
              <a:rPr lang="en-US" sz="2800" dirty="0"/>
              <a:t>Overlap Syndrome - ↑ Mortality</a:t>
            </a:r>
            <a:br>
              <a:rPr lang="en-US" sz="3200" dirty="0"/>
            </a:br>
            <a:r>
              <a:rPr lang="en-US" sz="2400" dirty="0"/>
              <a:t>(COPD + OSA, Prevalence = 29%)</a:t>
            </a:r>
          </a:p>
        </p:txBody>
      </p:sp>
      <p:cxnSp>
        <p:nvCxnSpPr>
          <p:cNvPr id="6" name="Straight Connector 5">
            <a:extLst>
              <a:ext uri="{FF2B5EF4-FFF2-40B4-BE49-F238E27FC236}">
                <a16:creationId xmlns:a16="http://schemas.microsoft.com/office/drawing/2014/main" id="{1341DEA6-6A18-4174-81DC-10E648510571}"/>
              </a:ext>
            </a:extLst>
          </p:cNvPr>
          <p:cNvCxnSpPr/>
          <p:nvPr/>
        </p:nvCxnSpPr>
        <p:spPr>
          <a:xfrm flipV="1">
            <a:off x="1866900" y="1211263"/>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70660" name="Content Placeholder 6">
            <a:extLst>
              <a:ext uri="{FF2B5EF4-FFF2-40B4-BE49-F238E27FC236}">
                <a16:creationId xmlns:a16="http://schemas.microsoft.com/office/drawing/2014/main" id="{F066A148-27DA-4CB5-9959-A33066D5BE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49605"/>
          <a:stretch>
            <a:fillRect/>
          </a:stretch>
        </p:blipFill>
        <p:spPr bwMode="auto">
          <a:xfrm>
            <a:off x="2209800" y="1506539"/>
            <a:ext cx="4495800" cy="221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a:extLst>
              <a:ext uri="{FF2B5EF4-FFF2-40B4-BE49-F238E27FC236}">
                <a16:creationId xmlns:a16="http://schemas.microsoft.com/office/drawing/2014/main" id="{367851EF-2878-4880-975C-EF71E0A7B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95"/>
          <a:stretch>
            <a:fillRect/>
          </a:stretch>
        </p:blipFill>
        <p:spPr bwMode="auto">
          <a:xfrm>
            <a:off x="5578476" y="3006725"/>
            <a:ext cx="47466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B1F6B9A-CC7E-4B31-8937-7DE7A335A264}"/>
              </a:ext>
            </a:extLst>
          </p:cNvPr>
          <p:cNvSpPr txBox="1"/>
          <p:nvPr/>
        </p:nvSpPr>
        <p:spPr>
          <a:xfrm>
            <a:off x="3848100" y="5672139"/>
            <a:ext cx="8077200" cy="276225"/>
          </a:xfrm>
          <a:prstGeom prst="rect">
            <a:avLst/>
          </a:prstGeom>
          <a:noFill/>
        </p:spPr>
        <p:txBody>
          <a:bodyPr>
            <a:spAutoFit/>
          </a:bodyPr>
          <a:lstStyle/>
          <a:p>
            <a:pPr>
              <a:defRPr/>
            </a:pPr>
            <a:r>
              <a:rPr lang="en-US" sz="1200" dirty="0"/>
              <a:t>Marin J.M. et al. Am J Respir </a:t>
            </a:r>
            <a:r>
              <a:rPr lang="en-US" sz="1200" dirty="0" err="1"/>
              <a:t>Crit</a:t>
            </a:r>
            <a:r>
              <a:rPr lang="en-US" sz="1200" dirty="0"/>
              <a:t> Care Med. 2010; 182: 325-331</a:t>
            </a:r>
            <a:endParaRPr lang="en-US" sz="1200" dirty="0">
              <a:solidFill>
                <a:prstClr val="white"/>
              </a:solidFill>
              <a:effectLst>
                <a:outerShdw blurRad="38100" dist="38100" dir="2700000" algn="tl">
                  <a:srgbClr val="000000">
                    <a:alpha val="43137"/>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09DCD5-A575-46D1-B310-44C21D670EED}"/>
              </a:ext>
            </a:extLst>
          </p:cNvPr>
          <p:cNvSpPr>
            <a:spLocks noGrp="1"/>
          </p:cNvSpPr>
          <p:nvPr>
            <p:ph idx="1"/>
          </p:nvPr>
        </p:nvSpPr>
        <p:spPr>
          <a:xfrm>
            <a:off x="2142848" y="1302205"/>
            <a:ext cx="8287304" cy="1577875"/>
          </a:xfrm>
        </p:spPr>
        <p:txBody>
          <a:bodyPr/>
          <a:lstStyle/>
          <a:p>
            <a:pPr>
              <a:defRPr/>
            </a:pPr>
            <a:r>
              <a:rPr lang="en-US" sz="1800" dirty="0"/>
              <a:t>Long Term RCT (N = 201):  COPD Gold IV (PaCO2 &gt; 52 and pH &gt; 7.35, stable hypercapnic)</a:t>
            </a:r>
          </a:p>
          <a:p>
            <a:pPr lvl="1">
              <a:defRPr/>
            </a:pPr>
            <a:r>
              <a:rPr lang="en-US" sz="1800" dirty="0"/>
              <a:t>HI NIV (IPAP 24-28 cmH2O with back up rate) aimed to reduce PaCO2 to below 48,  or &gt;20% from baseline, vs standard of care for the control group (home oxygen)</a:t>
            </a:r>
          </a:p>
          <a:p>
            <a:pPr lvl="1">
              <a:defRPr/>
            </a:pPr>
            <a:r>
              <a:rPr lang="en-US" sz="1800" dirty="0"/>
              <a:t>Improved 1 year mortality (p=0.0004)</a:t>
            </a:r>
          </a:p>
          <a:p>
            <a:pPr lvl="1">
              <a:defRPr/>
            </a:pPr>
            <a:r>
              <a:rPr lang="en-US" sz="1800" dirty="0"/>
              <a:t>Improved PaCO2, pH, SaO2, FEV1 and HRQOL with HI NIV</a:t>
            </a:r>
          </a:p>
          <a:p>
            <a:pPr lvl="1">
              <a:defRPr/>
            </a:pPr>
            <a:endParaRPr lang="en-US" sz="2400" dirty="0"/>
          </a:p>
          <a:p>
            <a:pPr marL="457200" lvl="1" indent="0">
              <a:buNone/>
              <a:defRPr/>
            </a:pPr>
            <a:endParaRPr lang="en-US" dirty="0"/>
          </a:p>
        </p:txBody>
      </p:sp>
      <p:sp>
        <p:nvSpPr>
          <p:cNvPr id="2" name="Title 1">
            <a:extLst>
              <a:ext uri="{FF2B5EF4-FFF2-40B4-BE49-F238E27FC236}">
                <a16:creationId xmlns:a16="http://schemas.microsoft.com/office/drawing/2014/main" id="{C86C1338-D0AF-4F67-99AE-65D5C93E7B1E}"/>
              </a:ext>
            </a:extLst>
          </p:cNvPr>
          <p:cNvSpPr>
            <a:spLocks noGrp="1"/>
          </p:cNvSpPr>
          <p:nvPr>
            <p:ph type="title"/>
          </p:nvPr>
        </p:nvSpPr>
        <p:spPr>
          <a:xfrm>
            <a:off x="1384917" y="455838"/>
            <a:ext cx="9419207" cy="1143000"/>
          </a:xfrm>
        </p:spPr>
        <p:txBody>
          <a:bodyPr/>
          <a:lstStyle/>
          <a:p>
            <a:pPr algn="ctr">
              <a:defRPr/>
            </a:pPr>
            <a:r>
              <a:rPr lang="en-US" sz="2800" dirty="0"/>
              <a:t>High Intensity BIPAP for COPD with Chronic Hypercapnia</a:t>
            </a:r>
          </a:p>
        </p:txBody>
      </p:sp>
      <p:cxnSp>
        <p:nvCxnSpPr>
          <p:cNvPr id="5" name="Straight Connector 4">
            <a:extLst>
              <a:ext uri="{FF2B5EF4-FFF2-40B4-BE49-F238E27FC236}">
                <a16:creationId xmlns:a16="http://schemas.microsoft.com/office/drawing/2014/main" id="{363ACCCB-7F37-4968-B42B-8DB9A92852DF}"/>
              </a:ext>
            </a:extLst>
          </p:cNvPr>
          <p:cNvCxnSpPr/>
          <p:nvPr/>
        </p:nvCxnSpPr>
        <p:spPr>
          <a:xfrm flipV="1">
            <a:off x="1943100" y="1021393"/>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72709" name="TextBox 5">
            <a:extLst>
              <a:ext uri="{FF2B5EF4-FFF2-40B4-BE49-F238E27FC236}">
                <a16:creationId xmlns:a16="http://schemas.microsoft.com/office/drawing/2014/main" id="{DAAB3241-A8B4-4D79-95C7-07E0A9BB249C}"/>
              </a:ext>
            </a:extLst>
          </p:cNvPr>
          <p:cNvSpPr txBox="1">
            <a:spLocks noChangeArrowheads="1"/>
          </p:cNvSpPr>
          <p:nvPr/>
        </p:nvSpPr>
        <p:spPr bwMode="auto">
          <a:xfrm>
            <a:off x="4626827" y="5739879"/>
            <a:ext cx="495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err="1"/>
              <a:t>Kohnlein</a:t>
            </a:r>
            <a:r>
              <a:rPr lang="en-US" altLang="en-US" sz="1200" dirty="0"/>
              <a:t>, T et al Lancet Respir Med 2014</a:t>
            </a:r>
          </a:p>
          <a:p>
            <a:endParaRPr lang="en-US" altLang="en-US" sz="1200" dirty="0"/>
          </a:p>
        </p:txBody>
      </p:sp>
      <p:pic>
        <p:nvPicPr>
          <p:cNvPr id="72710" name="Picture 3">
            <a:extLst>
              <a:ext uri="{FF2B5EF4-FFF2-40B4-BE49-F238E27FC236}">
                <a16:creationId xmlns:a16="http://schemas.microsoft.com/office/drawing/2014/main" id="{91C3690F-1D84-4CD1-BB92-10AAEDE22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632" y="3112889"/>
            <a:ext cx="3305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3">
            <a:extLst>
              <a:ext uri="{FF2B5EF4-FFF2-40B4-BE49-F238E27FC236}">
                <a16:creationId xmlns:a16="http://schemas.microsoft.com/office/drawing/2014/main" id="{4D78274B-13AC-46B6-B111-D68177B5F6BE}"/>
              </a:ext>
            </a:extLst>
          </p:cNvPr>
          <p:cNvSpPr txBox="1">
            <a:spLocks noChangeArrowheads="1"/>
          </p:cNvSpPr>
          <p:nvPr/>
        </p:nvSpPr>
        <p:spPr bwMode="auto">
          <a:xfrm>
            <a:off x="6722327" y="3290887"/>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a:solidFill>
                  <a:srgbClr val="FF0000"/>
                </a:solidFill>
              </a:rPr>
              <a:t>33%</a:t>
            </a:r>
          </a:p>
        </p:txBody>
      </p:sp>
      <p:sp>
        <p:nvSpPr>
          <p:cNvPr id="72712" name="TextBox 7">
            <a:extLst>
              <a:ext uri="{FF2B5EF4-FFF2-40B4-BE49-F238E27FC236}">
                <a16:creationId xmlns:a16="http://schemas.microsoft.com/office/drawing/2014/main" id="{AB1BC4FB-80D0-40B7-A7E8-8CC45E8AEF0E}"/>
              </a:ext>
            </a:extLst>
          </p:cNvPr>
          <p:cNvSpPr txBox="1">
            <a:spLocks noChangeArrowheads="1"/>
          </p:cNvSpPr>
          <p:nvPr/>
        </p:nvSpPr>
        <p:spPr bwMode="auto">
          <a:xfrm>
            <a:off x="6667500" y="3822646"/>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dirty="0">
                <a:solidFill>
                  <a:schemeClr val="accent1"/>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2710"/>
                                        </p:tgtEl>
                                        <p:attrNameLst>
                                          <p:attrName>style.visibility</p:attrName>
                                        </p:attrNameLst>
                                      </p:cBhvr>
                                      <p:to>
                                        <p:strVal val="visible"/>
                                      </p:to>
                                    </p:set>
                                    <p:animEffect transition="in" filter="fade">
                                      <p:cBhvr>
                                        <p:cTn id="21" dur="500"/>
                                        <p:tgtEl>
                                          <p:spTgt spid="727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711"/>
                                        </p:tgtEl>
                                        <p:attrNameLst>
                                          <p:attrName>style.visibility</p:attrName>
                                        </p:attrNameLst>
                                      </p:cBhvr>
                                      <p:to>
                                        <p:strVal val="visible"/>
                                      </p:to>
                                    </p:set>
                                    <p:animEffect transition="in" filter="fade">
                                      <p:cBhvr>
                                        <p:cTn id="24" dur="500"/>
                                        <p:tgtEl>
                                          <p:spTgt spid="727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2712"/>
                                        </p:tgtEl>
                                        <p:attrNameLst>
                                          <p:attrName>style.visibility</p:attrName>
                                        </p:attrNameLst>
                                      </p:cBhvr>
                                      <p:to>
                                        <p:strVal val="visible"/>
                                      </p:to>
                                    </p:set>
                                    <p:animEffect transition="in" filter="fade">
                                      <p:cBhvr>
                                        <p:cTn id="27"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2711" grpId="0"/>
      <p:bldP spid="727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5CE17-45BD-48EE-A133-F9E23A676A96}"/>
              </a:ext>
            </a:extLst>
          </p:cNvPr>
          <p:cNvSpPr>
            <a:spLocks noGrp="1"/>
          </p:cNvSpPr>
          <p:nvPr>
            <p:ph idx="1"/>
          </p:nvPr>
        </p:nvSpPr>
        <p:spPr>
          <a:xfrm>
            <a:off x="907416" y="2475931"/>
            <a:ext cx="5529263" cy="2813050"/>
          </a:xfrm>
        </p:spPr>
        <p:txBody>
          <a:bodyPr/>
          <a:lstStyle/>
          <a:p>
            <a:pPr lvl="2">
              <a:defRPr/>
            </a:pPr>
            <a:r>
              <a:rPr lang="en-US" sz="1800" dirty="0">
                <a:solidFill>
                  <a:schemeClr val="accent3">
                    <a:lumMod val="50000"/>
                  </a:schemeClr>
                </a:solidFill>
              </a:rPr>
              <a:t>The Home Oxygen Therapy-Home Mechanical Ventilation Trial</a:t>
            </a:r>
            <a:br>
              <a:rPr lang="en-US" sz="1800" dirty="0">
                <a:solidFill>
                  <a:schemeClr val="accent3">
                    <a:lumMod val="50000"/>
                  </a:schemeClr>
                </a:solidFill>
              </a:rPr>
            </a:br>
            <a:r>
              <a:rPr lang="en-US" sz="1800" dirty="0">
                <a:solidFill>
                  <a:schemeClr val="accent3">
                    <a:lumMod val="50000"/>
                  </a:schemeClr>
                </a:solidFill>
              </a:rPr>
              <a:t>HOT-HMV trial (N=116)</a:t>
            </a:r>
          </a:p>
          <a:p>
            <a:pPr lvl="3">
              <a:buFont typeface="Wingdings" panose="05000000000000000000" pitchFamily="2" charset="2"/>
              <a:buChar char="§"/>
              <a:defRPr/>
            </a:pPr>
            <a:r>
              <a:rPr lang="en-US" sz="1600" dirty="0">
                <a:solidFill>
                  <a:schemeClr val="accent3">
                    <a:lumMod val="50000"/>
                  </a:schemeClr>
                </a:solidFill>
              </a:rPr>
              <a:t>Patients with persistent hypercapnia (PaCO2 &gt; 52) at 2-4 weeks post discharge were assigned to HOT-HMV or HOT alone. </a:t>
            </a:r>
          </a:p>
          <a:p>
            <a:pPr lvl="3">
              <a:buFont typeface="Wingdings" panose="05000000000000000000" pitchFamily="2" charset="2"/>
              <a:buChar char="§"/>
              <a:defRPr/>
            </a:pPr>
            <a:r>
              <a:rPr lang="en-US" sz="1600" dirty="0">
                <a:solidFill>
                  <a:schemeClr val="accent3">
                    <a:lumMod val="50000"/>
                  </a:schemeClr>
                </a:solidFill>
              </a:rPr>
              <a:t>Median HMV settings: IPAP 24 cmH2O, EPAP 4 cmH2O, RR 14/min</a:t>
            </a:r>
          </a:p>
          <a:p>
            <a:pPr lvl="3">
              <a:buFont typeface="Wingdings" panose="05000000000000000000" pitchFamily="2" charset="2"/>
              <a:buChar char="§"/>
              <a:defRPr/>
            </a:pPr>
            <a:r>
              <a:rPr lang="en-US" sz="1600" dirty="0">
                <a:solidFill>
                  <a:schemeClr val="accent3">
                    <a:lumMod val="50000"/>
                  </a:schemeClr>
                </a:solidFill>
              </a:rPr>
              <a:t>HOT-HMV showed reduction in readmission or death by 50% </a:t>
            </a:r>
          </a:p>
        </p:txBody>
      </p:sp>
      <p:sp>
        <p:nvSpPr>
          <p:cNvPr id="2" name="Title 1">
            <a:extLst>
              <a:ext uri="{FF2B5EF4-FFF2-40B4-BE49-F238E27FC236}">
                <a16:creationId xmlns:a16="http://schemas.microsoft.com/office/drawing/2014/main" id="{E2A1DB62-B641-4A75-9390-614878D5975A}"/>
              </a:ext>
            </a:extLst>
          </p:cNvPr>
          <p:cNvSpPr>
            <a:spLocks noGrp="1"/>
          </p:cNvSpPr>
          <p:nvPr>
            <p:ph type="title"/>
          </p:nvPr>
        </p:nvSpPr>
        <p:spPr>
          <a:xfrm>
            <a:off x="1655763" y="280119"/>
            <a:ext cx="8686800" cy="445701"/>
          </a:xfrm>
        </p:spPr>
        <p:txBody>
          <a:bodyPr/>
          <a:lstStyle/>
          <a:p>
            <a:pPr algn="ctr">
              <a:defRPr/>
            </a:pPr>
            <a:r>
              <a:rPr lang="en-US" sz="2800" dirty="0"/>
              <a:t>When to Initiate Home NIV in Hospitalized Patients?</a:t>
            </a:r>
          </a:p>
        </p:txBody>
      </p:sp>
      <p:cxnSp>
        <p:nvCxnSpPr>
          <p:cNvPr id="4" name="Straight Connector 3">
            <a:extLst>
              <a:ext uri="{FF2B5EF4-FFF2-40B4-BE49-F238E27FC236}">
                <a16:creationId xmlns:a16="http://schemas.microsoft.com/office/drawing/2014/main" id="{ED627332-71EE-40DC-A619-C759F122BC6B}"/>
              </a:ext>
            </a:extLst>
          </p:cNvPr>
          <p:cNvCxnSpPr/>
          <p:nvPr/>
        </p:nvCxnSpPr>
        <p:spPr>
          <a:xfrm flipV="1">
            <a:off x="1849437" y="811213"/>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74757" name="TextBox 4">
            <a:extLst>
              <a:ext uri="{FF2B5EF4-FFF2-40B4-BE49-F238E27FC236}">
                <a16:creationId xmlns:a16="http://schemas.microsoft.com/office/drawing/2014/main" id="{BAE264E1-4AB9-447B-8428-B92805D9A5B3}"/>
              </a:ext>
            </a:extLst>
          </p:cNvPr>
          <p:cNvSpPr txBox="1">
            <a:spLocks noChangeArrowheads="1"/>
          </p:cNvSpPr>
          <p:nvPr/>
        </p:nvSpPr>
        <p:spPr bwMode="auto">
          <a:xfrm>
            <a:off x="3270504" y="556205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i="1" dirty="0" err="1">
                <a:solidFill>
                  <a:schemeClr val="accent3">
                    <a:lumMod val="50000"/>
                  </a:schemeClr>
                </a:solidFill>
              </a:rPr>
              <a:t>Struik</a:t>
            </a:r>
            <a:r>
              <a:rPr lang="en-US" altLang="en-US" sz="1200" i="1" dirty="0">
                <a:solidFill>
                  <a:schemeClr val="accent3">
                    <a:lumMod val="50000"/>
                  </a:schemeClr>
                </a:solidFill>
              </a:rPr>
              <a:t> et al. Thorax. 2014 Sep; 69(9). Murphy et al. JAMA. 2017 Jun 6; 317(21). </a:t>
            </a:r>
          </a:p>
          <a:p>
            <a:r>
              <a:rPr lang="en-US" sz="1200" i="1" dirty="0">
                <a:solidFill>
                  <a:schemeClr val="accent3">
                    <a:lumMod val="50000"/>
                  </a:schemeClr>
                </a:solidFill>
              </a:rPr>
              <a:t>        Am J Respir Crit Care Med Vol 202, </a:t>
            </a:r>
            <a:r>
              <a:rPr lang="en-US" sz="1200" i="1" dirty="0" err="1">
                <a:solidFill>
                  <a:schemeClr val="accent3">
                    <a:lumMod val="50000"/>
                  </a:schemeClr>
                </a:solidFill>
              </a:rPr>
              <a:t>Iss</a:t>
            </a:r>
            <a:r>
              <a:rPr lang="en-US" sz="1200" i="1" dirty="0">
                <a:solidFill>
                  <a:schemeClr val="accent3">
                    <a:lumMod val="50000"/>
                  </a:schemeClr>
                </a:solidFill>
              </a:rPr>
              <a:t> 4, pp e74–e87, Aug 15, 2020</a:t>
            </a:r>
          </a:p>
          <a:p>
            <a:endParaRPr lang="en-US" altLang="en-US" sz="1200" dirty="0"/>
          </a:p>
          <a:p>
            <a:r>
              <a:rPr lang="en-US" altLang="en-US" sz="1200" i="1" dirty="0"/>
              <a:t>. </a:t>
            </a:r>
            <a:endParaRPr lang="en-US" altLang="en-US" sz="1200" dirty="0"/>
          </a:p>
        </p:txBody>
      </p:sp>
      <p:pic>
        <p:nvPicPr>
          <p:cNvPr id="77830" name="Picture 9">
            <a:extLst>
              <a:ext uri="{FF2B5EF4-FFF2-40B4-BE49-F238E27FC236}">
                <a16:creationId xmlns:a16="http://schemas.microsoft.com/office/drawing/2014/main" id="{BC273713-A7AD-4BF3-8E22-D24709EE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81"/>
          <a:stretch>
            <a:fillRect/>
          </a:stretch>
        </p:blipFill>
        <p:spPr bwMode="auto">
          <a:xfrm>
            <a:off x="6781038" y="2609787"/>
            <a:ext cx="41925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4498CAB-7956-4007-AB44-355A48FF0145}"/>
              </a:ext>
            </a:extLst>
          </p:cNvPr>
          <p:cNvSpPr txBox="1">
            <a:spLocks noChangeArrowheads="1"/>
          </p:cNvSpPr>
          <p:nvPr/>
        </p:nvSpPr>
        <p:spPr bwMode="auto">
          <a:xfrm>
            <a:off x="1506537" y="997520"/>
            <a:ext cx="91440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a:spcBef>
                <a:spcPct val="20000"/>
              </a:spcBef>
              <a:buFont typeface="Arial" panose="020B0604020202020204" pitchFamily="34" charset="0"/>
              <a:buChar char="•"/>
            </a:pPr>
            <a:r>
              <a:rPr lang="en-US" altLang="en-US" dirty="0">
                <a:solidFill>
                  <a:schemeClr val="accent3">
                    <a:lumMod val="50000"/>
                  </a:schemeClr>
                </a:solidFill>
                <a:latin typeface="Calibri" panose="020F0502020204030204" pitchFamily="34" charset="0"/>
              </a:rPr>
              <a:t>The Rescue trial (N=201)</a:t>
            </a:r>
          </a:p>
          <a:p>
            <a:pPr lvl="2">
              <a:spcBef>
                <a:spcPct val="20000"/>
              </a:spcBef>
              <a:buFont typeface="Arial" panose="020B0604020202020204" pitchFamily="34" charset="0"/>
              <a:buChar char="•"/>
            </a:pPr>
            <a:r>
              <a:rPr lang="en-US" altLang="en-US" sz="1600" dirty="0">
                <a:solidFill>
                  <a:schemeClr val="accent3">
                    <a:lumMod val="50000"/>
                  </a:schemeClr>
                </a:solidFill>
                <a:latin typeface="Calibri" panose="020F0502020204030204" pitchFamily="34" charset="0"/>
              </a:rPr>
              <a:t>Patients with persistent hypercapnia at 48 </a:t>
            </a:r>
            <a:r>
              <a:rPr lang="en-US" altLang="en-US" sz="1600" dirty="0" err="1">
                <a:solidFill>
                  <a:schemeClr val="accent3">
                    <a:lumMod val="50000"/>
                  </a:schemeClr>
                </a:solidFill>
                <a:latin typeface="Calibri" panose="020F0502020204030204" pitchFamily="34" charset="0"/>
              </a:rPr>
              <a:t>hrs</a:t>
            </a:r>
            <a:r>
              <a:rPr lang="en-US" altLang="en-US" sz="1600" dirty="0">
                <a:solidFill>
                  <a:schemeClr val="accent3">
                    <a:lumMod val="50000"/>
                  </a:schemeClr>
                </a:solidFill>
                <a:latin typeface="Calibri" panose="020F0502020204030204" pitchFamily="34" charset="0"/>
              </a:rPr>
              <a:t>, assigned to NIV vs standard of care</a:t>
            </a:r>
          </a:p>
          <a:p>
            <a:pPr lvl="2">
              <a:spcBef>
                <a:spcPct val="20000"/>
              </a:spcBef>
              <a:buFont typeface="Arial" panose="020B0604020202020204" pitchFamily="34" charset="0"/>
              <a:buChar char="•"/>
            </a:pPr>
            <a:r>
              <a:rPr lang="en-US" altLang="en-US" sz="1600" dirty="0">
                <a:solidFill>
                  <a:schemeClr val="accent3">
                    <a:lumMod val="50000"/>
                  </a:schemeClr>
                </a:solidFill>
                <a:latin typeface="Calibri" panose="020F0502020204030204" pitchFamily="34" charset="0"/>
              </a:rPr>
              <a:t>At 1 year, NO reduction in mortality or frequency of exacerbations or time to readmission</a:t>
            </a:r>
          </a:p>
          <a:p>
            <a:pPr lvl="2">
              <a:spcBef>
                <a:spcPct val="20000"/>
              </a:spcBef>
              <a:buFont typeface="Arial" panose="020B0604020202020204" pitchFamily="34" charset="0"/>
              <a:buChar char="•"/>
            </a:pPr>
            <a:r>
              <a:rPr lang="en-US" altLang="en-US" sz="1600" dirty="0">
                <a:solidFill>
                  <a:schemeClr val="accent3">
                    <a:lumMod val="50000"/>
                  </a:schemeClr>
                </a:solidFill>
                <a:latin typeface="Calibri" panose="020F0502020204030204" pitchFamily="34" charset="0"/>
              </a:rPr>
              <a:t>Patients recruited right after exacerbation, many did not have persistent hypercapnia</a:t>
            </a:r>
          </a:p>
        </p:txBody>
      </p:sp>
      <p:sp>
        <p:nvSpPr>
          <p:cNvPr id="8" name="TextBox 7">
            <a:extLst>
              <a:ext uri="{FF2B5EF4-FFF2-40B4-BE49-F238E27FC236}">
                <a16:creationId xmlns:a16="http://schemas.microsoft.com/office/drawing/2014/main" id="{D06674AD-13CF-4D55-9942-C9359E911AC4}"/>
              </a:ext>
            </a:extLst>
          </p:cNvPr>
          <p:cNvSpPr txBox="1"/>
          <p:nvPr/>
        </p:nvSpPr>
        <p:spPr>
          <a:xfrm flipH="1">
            <a:off x="1416203" y="5137985"/>
            <a:ext cx="9868380" cy="369332"/>
          </a:xfrm>
          <a:prstGeom prst="rect">
            <a:avLst/>
          </a:prstGeom>
          <a:noFill/>
        </p:spPr>
        <p:txBody>
          <a:bodyPr wrap="square">
            <a:spAutoFit/>
          </a:bodyPr>
          <a:lstStyle/>
          <a:p>
            <a:pPr marL="285750" indent="-285750">
              <a:buFont typeface="Arial" panose="020B0604020202020204" pitchFamily="34" charset="0"/>
              <a:buChar char="•"/>
              <a:defRPr/>
            </a:pPr>
            <a:r>
              <a:rPr lang="en-US" dirty="0">
                <a:solidFill>
                  <a:srgbClr val="FF0000"/>
                </a:solidFill>
              </a:rPr>
              <a:t>ATS recommendation: assess 2-4 weeks post discharge for a PaCO2 &gt; 52, and if present, initiate NIV</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830"/>
                                        </p:tgtEl>
                                        <p:attrNameLst>
                                          <p:attrName>style.visibility</p:attrName>
                                        </p:attrNameLst>
                                      </p:cBhvr>
                                      <p:to>
                                        <p:strVal val="visible"/>
                                      </p:to>
                                    </p:set>
                                    <p:animEffect transition="in" filter="fade">
                                      <p:cBhvr>
                                        <p:cTn id="26" dur="500"/>
                                        <p:tgtEl>
                                          <p:spTgt spid="778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E668E-8702-4AAB-9522-69BA7082C936}"/>
              </a:ext>
            </a:extLst>
          </p:cNvPr>
          <p:cNvSpPr>
            <a:spLocks noGrp="1"/>
          </p:cNvSpPr>
          <p:nvPr>
            <p:ph idx="1"/>
          </p:nvPr>
        </p:nvSpPr>
        <p:spPr>
          <a:xfrm>
            <a:off x="1219200" y="1401651"/>
            <a:ext cx="10363200" cy="4525963"/>
          </a:xfrm>
        </p:spPr>
        <p:txBody>
          <a:bodyPr/>
          <a:lstStyle/>
          <a:p>
            <a:pPr marL="457200" indent="-457200">
              <a:buFont typeface="Arial" panose="020B0604020202020204" pitchFamily="34" charset="0"/>
              <a:buChar char="•"/>
              <a:defRPr/>
            </a:pPr>
            <a:r>
              <a:rPr lang="en-US" dirty="0"/>
              <a:t>In the ICU our patient with limb-girdle muscle dystrophy responded well to BiPAP, ABG: 7.39/65, bicarb 36</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Upon reviewing a download from her home machine:</a:t>
            </a:r>
          </a:p>
          <a:p>
            <a:pPr marL="919163" lvl="1" indent="-457200">
              <a:buFont typeface="Courier New" panose="02070309020205020404" pitchFamily="49" charset="0"/>
              <a:buChar char="o"/>
              <a:defRPr/>
            </a:pPr>
            <a:r>
              <a:rPr lang="en-US" dirty="0"/>
              <a:t>Days used 70% of the time</a:t>
            </a:r>
          </a:p>
          <a:p>
            <a:pPr marL="919163" lvl="1" indent="-457200">
              <a:buFont typeface="Courier New" panose="02070309020205020404" pitchFamily="49" charset="0"/>
              <a:buChar char="o"/>
              <a:defRPr/>
            </a:pPr>
            <a:r>
              <a:rPr lang="en-US" dirty="0"/>
              <a:t>Average usage: 5 hours a night</a:t>
            </a:r>
          </a:p>
          <a:p>
            <a:pPr marL="919163" lvl="1" indent="-457200">
              <a:buFont typeface="Courier New" panose="02070309020205020404" pitchFamily="49" charset="0"/>
              <a:buChar char="o"/>
              <a:defRPr/>
            </a:pPr>
            <a:r>
              <a:rPr lang="en-US" dirty="0"/>
              <a:t>Air leak: high</a:t>
            </a:r>
          </a:p>
          <a:p>
            <a:pPr marL="919163" lvl="1" indent="-457200">
              <a:buFont typeface="Courier New" panose="02070309020205020404" pitchFamily="49" charset="0"/>
              <a:buChar char="o"/>
              <a:defRPr/>
            </a:pPr>
            <a:r>
              <a:rPr lang="en-US" dirty="0"/>
              <a:t>Average Tidal volume: 380 ml</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Switched her to BiPAP at a setting close to hospital setting that she was comfortable with</a:t>
            </a:r>
          </a:p>
          <a:p>
            <a:pPr marL="457200" indent="-457200">
              <a:buFont typeface="Arial" panose="020B0604020202020204" pitchFamily="34" charset="0"/>
              <a:buChar char="•"/>
              <a:defRPr/>
            </a:pPr>
            <a:r>
              <a:rPr lang="en-US" dirty="0"/>
              <a:t>Provided a different mask</a:t>
            </a:r>
          </a:p>
          <a:p>
            <a:pPr marL="457200" indent="-457200">
              <a:buFont typeface="Arial" panose="020B0604020202020204" pitchFamily="34" charset="0"/>
              <a:buChar char="•"/>
              <a:defRPr/>
            </a:pPr>
            <a:r>
              <a:rPr lang="en-US" dirty="0"/>
              <a:t>ABG: 7.43/59, bicarb 34</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Adjusted her trigger, rise and cycling</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sz="2400" dirty="0"/>
          </a:p>
        </p:txBody>
      </p:sp>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a:xfrm>
            <a:off x="609600" y="457200"/>
            <a:ext cx="10972800" cy="696191"/>
          </a:xfrm>
        </p:spPr>
        <p:txBody>
          <a:bodyPr/>
          <a:lstStyle/>
          <a:p>
            <a:pPr algn="ctr">
              <a:defRPr/>
            </a:pPr>
            <a:r>
              <a:rPr lang="en-US" dirty="0"/>
              <a:t>Case Presentation Cont’d </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0287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410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E7EEB68-CB61-46F5-FC54-D829124ABEDD}"/>
              </a:ext>
            </a:extLst>
          </p:cNvPr>
          <p:cNvSpPr>
            <a:spLocks noGrp="1"/>
          </p:cNvSpPr>
          <p:nvPr>
            <p:ph type="title"/>
          </p:nvPr>
        </p:nvSpPr>
        <p:spPr>
          <a:xfrm>
            <a:off x="609600" y="457200"/>
            <a:ext cx="10972800" cy="1143000"/>
          </a:xfrm>
        </p:spPr>
        <p:txBody>
          <a:bodyPr/>
          <a:lstStyle/>
          <a:p>
            <a:pPr algn="ctr">
              <a:defRPr/>
            </a:pPr>
            <a:r>
              <a:rPr lang="en-US" sz="3200" dirty="0"/>
              <a:t>Asynchrony – Practical Tips</a:t>
            </a:r>
          </a:p>
        </p:txBody>
      </p:sp>
      <p:cxnSp>
        <p:nvCxnSpPr>
          <p:cNvPr id="6" name="Straight Connector 5">
            <a:extLst>
              <a:ext uri="{FF2B5EF4-FFF2-40B4-BE49-F238E27FC236}">
                <a16:creationId xmlns:a16="http://schemas.microsoft.com/office/drawing/2014/main" id="{06D91013-5308-FCF1-6B0D-4C21D94F0CFC}"/>
              </a:ext>
            </a:extLst>
          </p:cNvPr>
          <p:cNvCxnSpPr/>
          <p:nvPr/>
        </p:nvCxnSpPr>
        <p:spPr>
          <a:xfrm flipV="1">
            <a:off x="1866900" y="1085188"/>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1">
            <a:extLst>
              <a:ext uri="{FF2B5EF4-FFF2-40B4-BE49-F238E27FC236}">
                <a16:creationId xmlns:a16="http://schemas.microsoft.com/office/drawing/2014/main" id="{30F68ED6-0FDE-6B62-0550-30420595F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552"/>
            <a:ext cx="10579841" cy="42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01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E668E-8702-4AAB-9522-69BA7082C936}"/>
              </a:ext>
            </a:extLst>
          </p:cNvPr>
          <p:cNvSpPr>
            <a:spLocks noGrp="1"/>
          </p:cNvSpPr>
          <p:nvPr>
            <p:ph idx="1"/>
          </p:nvPr>
        </p:nvSpPr>
        <p:spPr>
          <a:xfrm>
            <a:off x="1144441" y="1200684"/>
            <a:ext cx="10972800" cy="4525963"/>
          </a:xfrm>
        </p:spPr>
        <p:txBody>
          <a:bodyPr/>
          <a:lstStyle/>
          <a:p>
            <a:pPr marL="457200" indent="-457200">
              <a:buFont typeface="Arial" panose="020B0604020202020204" pitchFamily="34" charset="0"/>
              <a:buChar char="•"/>
              <a:defRPr/>
            </a:pPr>
            <a:r>
              <a:rPr lang="en-US" dirty="0"/>
              <a:t>In 6/2023, she was diagnosed with a Pituitary microadenoma s/p transsphenoidal pituitary resection and had to hold NIV for 2 months. She used nocturnal oxygen instead.  </a:t>
            </a:r>
          </a:p>
          <a:p>
            <a:pPr marL="457200" indent="-457200">
              <a:buFont typeface="Arial" panose="020B0604020202020204" pitchFamily="34" charset="0"/>
              <a:buChar char="•"/>
              <a:defRPr/>
            </a:pPr>
            <a:r>
              <a:rPr lang="en-US" dirty="0"/>
              <a:t>Trouble tolerating her NIV. Complains of significant abdominal pain. </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In March 2024, she is admitted to Brigham and Women’s </a:t>
            </a:r>
            <a:r>
              <a:rPr lang="en-US" dirty="0" err="1"/>
              <a:t>Hosptial</a:t>
            </a:r>
            <a:r>
              <a:rPr lang="en-US" dirty="0"/>
              <a:t> with acute on chronic hypercapnic respiratory failure, (bicarb 41) ABG:7.27/99/161, after 30 minutes of NIV; ABG 7.18, so she was intubated. </a:t>
            </a:r>
          </a:p>
          <a:p>
            <a:pPr marL="457200" indent="-457200">
              <a:buFont typeface="Arial" panose="020B0604020202020204" pitchFamily="34" charset="0"/>
              <a:buChar char="•"/>
              <a:defRPr/>
            </a:pPr>
            <a:r>
              <a:rPr lang="en-US" dirty="0"/>
              <a:t>Extubated to BiPAP, and eventually back on her home device, Astral, </a:t>
            </a:r>
            <a:r>
              <a:rPr lang="en-US" dirty="0" err="1"/>
              <a:t>iVAPS</a:t>
            </a:r>
            <a:r>
              <a:rPr lang="en-US" dirty="0"/>
              <a:t> mode. Adjustments in settings to allow for increased Ventilation were not tolerated while in-patient, so plan was to gradually adjust as an outpatient. </a:t>
            </a:r>
          </a:p>
          <a:p>
            <a:pPr marL="457200" indent="-457200">
              <a:buFont typeface="Arial" panose="020B0604020202020204" pitchFamily="34" charset="0"/>
              <a:buChar char="•"/>
              <a:defRPr/>
            </a:pPr>
            <a:r>
              <a:rPr lang="en-US" dirty="0"/>
              <a:t>Discharge ABG: 7.36/66, bicarb 36</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April 2024, readmitted with acute on chronic hypercapnic respiratory failure (7.30/89, bicarb 41)</a:t>
            </a:r>
          </a:p>
          <a:p>
            <a:pPr marL="457200" indent="-457200">
              <a:buFont typeface="Arial" panose="020B0604020202020204" pitchFamily="34" charset="0"/>
              <a:buChar char="•"/>
              <a:defRPr/>
            </a:pPr>
            <a:r>
              <a:rPr lang="en-US" dirty="0"/>
              <a:t>She was admitted to the ICU and started on NIV</a:t>
            </a:r>
          </a:p>
          <a:p>
            <a:pPr marL="457200" indent="-457200">
              <a:buFont typeface="Arial" panose="020B0604020202020204" pitchFamily="34" charset="0"/>
              <a:buChar char="•"/>
              <a:defRPr/>
            </a:pPr>
            <a:r>
              <a:rPr lang="en-US" dirty="0"/>
              <a:t>Now being considered for long-term tracheostomy and home mechanical ventilation. </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endParaRPr lang="en-US" sz="2400" dirty="0"/>
          </a:p>
        </p:txBody>
      </p:sp>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a:xfrm>
            <a:off x="609600" y="457200"/>
            <a:ext cx="10972800" cy="696191"/>
          </a:xfrm>
        </p:spPr>
        <p:txBody>
          <a:bodyPr/>
          <a:lstStyle/>
          <a:p>
            <a:pPr algn="ctr">
              <a:defRPr/>
            </a:pPr>
            <a:r>
              <a:rPr lang="en-US" dirty="0"/>
              <a:t>Case Presentation</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0287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0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E7EEB68-CB61-46F5-FC54-D829124ABEDD}"/>
              </a:ext>
            </a:extLst>
          </p:cNvPr>
          <p:cNvSpPr>
            <a:spLocks noGrp="1"/>
          </p:cNvSpPr>
          <p:nvPr>
            <p:ph type="title"/>
          </p:nvPr>
        </p:nvSpPr>
        <p:spPr>
          <a:xfrm>
            <a:off x="609600" y="457200"/>
            <a:ext cx="10972800" cy="1143000"/>
          </a:xfrm>
        </p:spPr>
        <p:txBody>
          <a:bodyPr/>
          <a:lstStyle/>
          <a:p>
            <a:pPr algn="ctr">
              <a:defRPr/>
            </a:pPr>
            <a:r>
              <a:rPr lang="en-US" sz="3200" dirty="0"/>
              <a:t>Bilevel Tools – In summary</a:t>
            </a:r>
          </a:p>
        </p:txBody>
      </p:sp>
      <p:cxnSp>
        <p:nvCxnSpPr>
          <p:cNvPr id="6" name="Straight Connector 5">
            <a:extLst>
              <a:ext uri="{FF2B5EF4-FFF2-40B4-BE49-F238E27FC236}">
                <a16:creationId xmlns:a16="http://schemas.microsoft.com/office/drawing/2014/main" id="{06D91013-5308-FCF1-6B0D-4C21D94F0CFC}"/>
              </a:ext>
            </a:extLst>
          </p:cNvPr>
          <p:cNvCxnSpPr/>
          <p:nvPr/>
        </p:nvCxnSpPr>
        <p:spPr>
          <a:xfrm flipV="1">
            <a:off x="1866900" y="1085188"/>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Content Placeholder 3">
            <a:extLst>
              <a:ext uri="{FF2B5EF4-FFF2-40B4-BE49-F238E27FC236}">
                <a16:creationId xmlns:a16="http://schemas.microsoft.com/office/drawing/2014/main" id="{C10D84D7-5C7B-19DF-11DB-68AFD9C3B1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683" b="36758"/>
          <a:stretch/>
        </p:blipFill>
        <p:spPr bwMode="auto">
          <a:xfrm>
            <a:off x="1720376" y="1588094"/>
            <a:ext cx="9085535" cy="2831918"/>
          </a:xfrm>
          <a:prstGeom prst="rect">
            <a:avLst/>
          </a:prstGeom>
          <a:noFill/>
          <a:ln>
            <a:noFill/>
          </a:ln>
        </p:spPr>
      </p:pic>
      <p:sp>
        <p:nvSpPr>
          <p:cNvPr id="3" name="Rectangle 2">
            <a:extLst>
              <a:ext uri="{FF2B5EF4-FFF2-40B4-BE49-F238E27FC236}">
                <a16:creationId xmlns:a16="http://schemas.microsoft.com/office/drawing/2014/main" id="{15ED2019-C4F0-8CE2-5983-6279896B23FF}"/>
              </a:ext>
            </a:extLst>
          </p:cNvPr>
          <p:cNvSpPr/>
          <p:nvPr/>
        </p:nvSpPr>
        <p:spPr>
          <a:xfrm>
            <a:off x="4837095" y="2624852"/>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9107111B-78D1-ED57-00F7-F14FC866380F}"/>
              </a:ext>
            </a:extLst>
          </p:cNvPr>
          <p:cNvSpPr/>
          <p:nvPr/>
        </p:nvSpPr>
        <p:spPr>
          <a:xfrm>
            <a:off x="4837095" y="3140435"/>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DFDB03-B6C9-2D42-8121-EC28D9897B25}"/>
              </a:ext>
            </a:extLst>
          </p:cNvPr>
          <p:cNvSpPr/>
          <p:nvPr/>
        </p:nvSpPr>
        <p:spPr>
          <a:xfrm>
            <a:off x="8296610" y="3911035"/>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CF835D99-1AED-A991-B05C-D5FE87565AC7}"/>
              </a:ext>
            </a:extLst>
          </p:cNvPr>
          <p:cNvSpPr/>
          <p:nvPr/>
        </p:nvSpPr>
        <p:spPr>
          <a:xfrm>
            <a:off x="4837095" y="3946940"/>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C039E19B-F81A-C009-1FBC-3E65F7C22C8B}"/>
              </a:ext>
            </a:extLst>
          </p:cNvPr>
          <p:cNvSpPr/>
          <p:nvPr/>
        </p:nvSpPr>
        <p:spPr>
          <a:xfrm>
            <a:off x="8243745" y="2591952"/>
            <a:ext cx="1134431"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BBC4994-5B8C-F1EE-20F4-2005B79609FA}"/>
              </a:ext>
            </a:extLst>
          </p:cNvPr>
          <p:cNvSpPr/>
          <p:nvPr/>
        </p:nvSpPr>
        <p:spPr>
          <a:xfrm>
            <a:off x="8243745" y="3499075"/>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AA226EB-9998-E6C8-A9B6-2467529A4179}"/>
              </a:ext>
            </a:extLst>
          </p:cNvPr>
          <p:cNvSpPr/>
          <p:nvPr/>
        </p:nvSpPr>
        <p:spPr>
          <a:xfrm>
            <a:off x="8243745" y="3118466"/>
            <a:ext cx="1028700" cy="270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03C44CDE-68D6-2CD3-7C2B-40EAEA8A82CF}"/>
              </a:ext>
            </a:extLst>
          </p:cNvPr>
          <p:cNvPicPr>
            <a:picLocks noChangeAspect="1"/>
          </p:cNvPicPr>
          <p:nvPr/>
        </p:nvPicPr>
        <p:blipFill>
          <a:blip r:embed="rId3"/>
          <a:stretch>
            <a:fillRect/>
          </a:stretch>
        </p:blipFill>
        <p:spPr>
          <a:xfrm>
            <a:off x="3940752" y="5530976"/>
            <a:ext cx="4981575" cy="390525"/>
          </a:xfrm>
          <a:prstGeom prst="rect">
            <a:avLst/>
          </a:prstGeom>
        </p:spPr>
      </p:pic>
    </p:spTree>
    <p:extLst>
      <p:ext uri="{BB962C8B-B14F-4D97-AF65-F5344CB8AC3E}">
        <p14:creationId xmlns:p14="http://schemas.microsoft.com/office/powerpoint/2010/main" val="280046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291D1-114D-4807-A74B-FFF5226D1AF8}"/>
              </a:ext>
            </a:extLst>
          </p:cNvPr>
          <p:cNvSpPr>
            <a:spLocks noGrp="1"/>
          </p:cNvSpPr>
          <p:nvPr>
            <p:ph type="title"/>
          </p:nvPr>
        </p:nvSpPr>
        <p:spPr>
          <a:xfrm>
            <a:off x="1981200" y="98426"/>
            <a:ext cx="8229600" cy="639763"/>
          </a:xfrm>
        </p:spPr>
        <p:txBody>
          <a:bodyPr/>
          <a:lstStyle/>
          <a:p>
            <a:pPr algn="ctr">
              <a:defRPr/>
            </a:pPr>
            <a:r>
              <a:rPr lang="en-US" sz="3200" dirty="0"/>
              <a:t>In Summary</a:t>
            </a:r>
          </a:p>
        </p:txBody>
      </p:sp>
      <p:cxnSp>
        <p:nvCxnSpPr>
          <p:cNvPr id="5" name="Straight Connector 4">
            <a:extLst>
              <a:ext uri="{FF2B5EF4-FFF2-40B4-BE49-F238E27FC236}">
                <a16:creationId xmlns:a16="http://schemas.microsoft.com/office/drawing/2014/main" id="{6548C32C-EE68-4A75-81E4-54BE5373C879}"/>
              </a:ext>
            </a:extLst>
          </p:cNvPr>
          <p:cNvCxnSpPr/>
          <p:nvPr/>
        </p:nvCxnSpPr>
        <p:spPr>
          <a:xfrm flipV="1">
            <a:off x="1866900" y="571500"/>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AB6A7D5-837B-7EEF-5B30-9354EC6BAABA}"/>
              </a:ext>
            </a:extLst>
          </p:cNvPr>
          <p:cNvSpPr txBox="1"/>
          <p:nvPr/>
        </p:nvSpPr>
        <p:spPr>
          <a:xfrm>
            <a:off x="1480586" y="1082674"/>
            <a:ext cx="9632271" cy="4493538"/>
          </a:xfrm>
          <a:prstGeom prst="rect">
            <a:avLst/>
          </a:prstGeom>
          <a:noFill/>
        </p:spPr>
        <p:txBody>
          <a:bodyPr wrap="square">
            <a:spAutoFit/>
          </a:bodyPr>
          <a:lstStyle/>
          <a:p>
            <a:pPr marL="342900" indent="-342900">
              <a:buFont typeface="Arial" panose="020B0604020202020204" pitchFamily="34" charset="0"/>
              <a:buChar char="•"/>
              <a:defRPr/>
            </a:pPr>
            <a:r>
              <a:rPr lang="en-US" sz="2200" dirty="0">
                <a:solidFill>
                  <a:schemeClr val="accent1">
                    <a:lumMod val="50000"/>
                  </a:schemeClr>
                </a:solidFill>
              </a:rPr>
              <a:t>Onset of hypoventilation can be very insidious, and diagnosis is often delayed in the ambulatory setting. </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Patients need close follow up and routine screening based on their underlying disease</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NIV can be very effective in correcting hypoventilation</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VAPS mode of NIV has the benefit of adapting to changes in lung mechanics overtime</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NIV has been shown to improve quality of life and mortality in patients with OHS, neuromuscular disease and chronic hypercapnic respiratory failure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291D1-114D-4807-A74B-FFF5226D1AF8}"/>
              </a:ext>
            </a:extLst>
          </p:cNvPr>
          <p:cNvSpPr>
            <a:spLocks noGrp="1"/>
          </p:cNvSpPr>
          <p:nvPr>
            <p:ph type="title"/>
          </p:nvPr>
        </p:nvSpPr>
        <p:spPr>
          <a:xfrm>
            <a:off x="1981200" y="98426"/>
            <a:ext cx="8229600" cy="639763"/>
          </a:xfrm>
        </p:spPr>
        <p:txBody>
          <a:bodyPr/>
          <a:lstStyle/>
          <a:p>
            <a:pPr algn="ctr">
              <a:defRPr/>
            </a:pPr>
            <a:r>
              <a:rPr lang="en-US" sz="3200" dirty="0"/>
              <a:t>In Summary</a:t>
            </a:r>
          </a:p>
        </p:txBody>
      </p:sp>
      <p:cxnSp>
        <p:nvCxnSpPr>
          <p:cNvPr id="5" name="Straight Connector 4">
            <a:extLst>
              <a:ext uri="{FF2B5EF4-FFF2-40B4-BE49-F238E27FC236}">
                <a16:creationId xmlns:a16="http://schemas.microsoft.com/office/drawing/2014/main" id="{6548C32C-EE68-4A75-81E4-54BE5373C879}"/>
              </a:ext>
            </a:extLst>
          </p:cNvPr>
          <p:cNvCxnSpPr/>
          <p:nvPr/>
        </p:nvCxnSpPr>
        <p:spPr>
          <a:xfrm flipV="1">
            <a:off x="1866900" y="571500"/>
            <a:ext cx="84582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AB6A7D5-837B-7EEF-5B30-9354EC6BAABA}"/>
              </a:ext>
            </a:extLst>
          </p:cNvPr>
          <p:cNvSpPr txBox="1"/>
          <p:nvPr/>
        </p:nvSpPr>
        <p:spPr>
          <a:xfrm>
            <a:off x="1369074" y="738189"/>
            <a:ext cx="9632271" cy="5170646"/>
          </a:xfrm>
          <a:prstGeom prst="rect">
            <a:avLst/>
          </a:prstGeom>
          <a:noFill/>
        </p:spPr>
        <p:txBody>
          <a:bodyPr wrap="square">
            <a:spAutoFit/>
          </a:bodyPr>
          <a:lstStyle/>
          <a:p>
            <a:pPr marL="342900" indent="-342900">
              <a:buFont typeface="Arial" panose="020B0604020202020204" pitchFamily="34" charset="0"/>
              <a:buChar char="•"/>
              <a:defRPr/>
            </a:pPr>
            <a:r>
              <a:rPr lang="en-US" sz="2200" dirty="0">
                <a:solidFill>
                  <a:schemeClr val="accent1">
                    <a:lumMod val="50000"/>
                  </a:schemeClr>
                </a:solidFill>
              </a:rPr>
              <a:t>In patients with OHS, start with CPAP if severe OSA, but if it fails, or if diagnosed while hospitalized, we should trial NIV</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Patients with COPD+OSA, should be offered CPAP</a:t>
            </a:r>
          </a:p>
          <a:p>
            <a:pPr marL="342900" indent="-342900">
              <a:buFont typeface="Arial" panose="020B0604020202020204" pitchFamily="34" charset="0"/>
              <a:buChar char="•"/>
              <a:defRPr/>
            </a:pPr>
            <a:r>
              <a:rPr lang="en-US" sz="2200" dirty="0">
                <a:solidFill>
                  <a:schemeClr val="accent1">
                    <a:lumMod val="50000"/>
                  </a:schemeClr>
                </a:solidFill>
              </a:rPr>
              <a:t>Patients with stable hypercapnic COPD (PaCO2 &gt; 52) should be considered for high intensity BiPAP. For inpatients, follow up PaCO2 2-4 weeks post discharge </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In patients with NMD, consider starting NIV at the time of diagnosis, </a:t>
            </a:r>
            <a:r>
              <a:rPr lang="en-US" sz="2200">
                <a:solidFill>
                  <a:schemeClr val="accent1">
                    <a:lumMod val="50000"/>
                  </a:schemeClr>
                </a:solidFill>
              </a:rPr>
              <a:t>if qualifies</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We need more robust evidence to answer:  When? Where? and What mode of ventilation to choose in specific patient population?</a:t>
            </a:r>
          </a:p>
          <a:p>
            <a:pPr marL="342900" indent="-342900">
              <a:buFont typeface="Arial" panose="020B0604020202020204" pitchFamily="34" charset="0"/>
              <a:buChar char="•"/>
              <a:defRPr/>
            </a:pPr>
            <a:endParaRPr lang="en-US" sz="2200" dirty="0">
              <a:solidFill>
                <a:schemeClr val="accent1">
                  <a:lumMod val="50000"/>
                </a:schemeClr>
              </a:solidFill>
            </a:endParaRPr>
          </a:p>
          <a:p>
            <a:pPr marL="342900" indent="-342900">
              <a:buFont typeface="Arial" panose="020B0604020202020204" pitchFamily="34" charset="0"/>
              <a:buChar char="•"/>
              <a:defRPr/>
            </a:pPr>
            <a:r>
              <a:rPr lang="en-US" sz="2200" dirty="0">
                <a:solidFill>
                  <a:schemeClr val="accent1">
                    <a:lumMod val="50000"/>
                  </a:schemeClr>
                </a:solidFill>
              </a:rPr>
              <a:t>Asynchrony can limit adherence and should be addressed routinely. </a:t>
            </a:r>
          </a:p>
          <a:p>
            <a:pPr marL="342900" indent="-342900">
              <a:buFont typeface="Arial" panose="020B0604020202020204" pitchFamily="34" charset="0"/>
              <a:buChar char="•"/>
              <a:defRPr/>
            </a:pPr>
            <a:r>
              <a:rPr lang="en-US" sz="2200" dirty="0">
                <a:solidFill>
                  <a:schemeClr val="accent1">
                    <a:lumMod val="50000"/>
                  </a:schemeClr>
                </a:solidFill>
              </a:rPr>
              <a:t>Monitor for signs of improved ventilation (increased minute ventilation, decreased transcutaneous CO2, decreased PCO2 on blood gas testing)</a:t>
            </a:r>
          </a:p>
        </p:txBody>
      </p:sp>
    </p:spTree>
    <p:extLst>
      <p:ext uri="{BB962C8B-B14F-4D97-AF65-F5344CB8AC3E}">
        <p14:creationId xmlns:p14="http://schemas.microsoft.com/office/powerpoint/2010/main" val="48974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D65B-F250-4912-8C3B-CE3220D47A3A}"/>
              </a:ext>
            </a:extLst>
          </p:cNvPr>
          <p:cNvSpPr>
            <a:spLocks noGrp="1"/>
          </p:cNvSpPr>
          <p:nvPr>
            <p:ph type="title"/>
          </p:nvPr>
        </p:nvSpPr>
        <p:spPr>
          <a:xfrm>
            <a:off x="641350" y="415084"/>
            <a:ext cx="10902950" cy="956516"/>
          </a:xfrm>
        </p:spPr>
        <p:txBody>
          <a:bodyPr/>
          <a:lstStyle/>
          <a:p>
            <a:pPr algn="ctr">
              <a:defRPr/>
            </a:pPr>
            <a:r>
              <a:rPr lang="en-US" dirty="0">
                <a:latin typeface="+mn-lt"/>
              </a:rPr>
              <a:t>References</a:t>
            </a:r>
          </a:p>
        </p:txBody>
      </p:sp>
      <p:sp>
        <p:nvSpPr>
          <p:cNvPr id="18435" name="Content Placeholder 4">
            <a:extLst>
              <a:ext uri="{FF2B5EF4-FFF2-40B4-BE49-F238E27FC236}">
                <a16:creationId xmlns:a16="http://schemas.microsoft.com/office/drawing/2014/main" id="{EF6F477E-6C54-4425-A1F6-1CB501F24581}"/>
              </a:ext>
            </a:extLst>
          </p:cNvPr>
          <p:cNvSpPr>
            <a:spLocks noGrp="1"/>
          </p:cNvSpPr>
          <p:nvPr>
            <p:ph sz="half" idx="1"/>
          </p:nvPr>
        </p:nvSpPr>
        <p:spPr>
          <a:xfrm>
            <a:off x="1104709" y="1213614"/>
            <a:ext cx="11013719" cy="4962525"/>
          </a:xfrm>
        </p:spPr>
        <p:txBody>
          <a:bodyPr/>
          <a:lstStyle/>
          <a:p>
            <a:pPr marL="285750" indent="-285750" algn="l">
              <a:buFont typeface="Arial" panose="020B0604020202020204" pitchFamily="34" charset="0"/>
              <a:buChar char="•"/>
            </a:pPr>
            <a:r>
              <a:rPr lang="en-US" b="0" i="0" u="none" strike="noStrike" baseline="0" dirty="0">
                <a:solidFill>
                  <a:schemeClr val="accent3">
                    <a:lumMod val="50000"/>
                  </a:schemeClr>
                </a:solidFill>
              </a:rPr>
              <a:t>Evaluation and Management of Obesity Hypoventilation Syndrome: </a:t>
            </a:r>
          </a:p>
          <a:p>
            <a:pPr algn="l"/>
            <a:r>
              <a:rPr lang="en-US" dirty="0">
                <a:solidFill>
                  <a:schemeClr val="accent3">
                    <a:lumMod val="50000"/>
                  </a:schemeClr>
                </a:solidFill>
              </a:rPr>
              <a:t>    </a:t>
            </a:r>
            <a:r>
              <a:rPr lang="en-US" b="0" i="0" u="none" strike="noStrike" baseline="0" dirty="0">
                <a:solidFill>
                  <a:schemeClr val="accent3">
                    <a:lumMod val="50000"/>
                  </a:schemeClr>
                </a:solidFill>
              </a:rPr>
              <a:t>An Official American Thoracic Society Clinical Practice Guideline. </a:t>
            </a:r>
          </a:p>
          <a:p>
            <a:pPr algn="l"/>
            <a:r>
              <a:rPr kumimoji="0" lang="en-US" sz="1800" b="0" i="0" u="none" strike="noStrike" kern="1200" cap="none" spc="0" normalizeH="0" baseline="0" noProof="0" dirty="0">
                <a:ln>
                  <a:noFill/>
                </a:ln>
                <a:solidFill>
                  <a:schemeClr val="accent3">
                    <a:lumMod val="50000"/>
                  </a:schemeClr>
                </a:solidFill>
                <a:effectLst/>
                <a:uLnTx/>
                <a:uFillTx/>
                <a:latin typeface="AdvOT7fe89a09"/>
                <a:ea typeface="+mn-ea"/>
                <a:cs typeface="+mn-cs"/>
              </a:rPr>
              <a:t>     </a:t>
            </a:r>
            <a:r>
              <a:rPr kumimoji="0" lang="en-US" sz="1600" b="0" i="0" u="none" strike="noStrike" kern="1200" cap="none" spc="0" normalizeH="0" baseline="0" noProof="0" dirty="0">
                <a:ln>
                  <a:noFill/>
                </a:ln>
                <a:solidFill>
                  <a:schemeClr val="accent3">
                    <a:lumMod val="50000"/>
                  </a:schemeClr>
                </a:solidFill>
                <a:effectLst/>
                <a:uLnTx/>
                <a:uFillTx/>
                <a:ea typeface="+mn-ea"/>
                <a:cs typeface="+mn-cs"/>
              </a:rPr>
              <a:t>Am J Respir Crit Care Med Vol 200, </a:t>
            </a:r>
            <a:r>
              <a:rPr kumimoji="0" lang="en-US" sz="1600" b="0" i="0" u="none" strike="noStrike" kern="1200" cap="none" spc="0" normalizeH="0" baseline="0" noProof="0" dirty="0" err="1">
                <a:ln>
                  <a:noFill/>
                </a:ln>
                <a:solidFill>
                  <a:schemeClr val="accent3">
                    <a:lumMod val="50000"/>
                  </a:schemeClr>
                </a:solidFill>
                <a:effectLst/>
                <a:uLnTx/>
                <a:uFillTx/>
                <a:ea typeface="+mn-ea"/>
                <a:cs typeface="+mn-cs"/>
              </a:rPr>
              <a:t>Iss</a:t>
            </a:r>
            <a:r>
              <a:rPr kumimoji="0" lang="en-US" sz="1600" b="0" i="0" u="none" strike="noStrike" kern="1200" cap="none" spc="0" normalizeH="0" baseline="0" noProof="0" dirty="0">
                <a:ln>
                  <a:noFill/>
                </a:ln>
                <a:solidFill>
                  <a:schemeClr val="accent3">
                    <a:lumMod val="50000"/>
                  </a:schemeClr>
                </a:solidFill>
                <a:effectLst/>
                <a:uLnTx/>
                <a:uFillTx/>
                <a:ea typeface="+mn-ea"/>
                <a:cs typeface="+mn-cs"/>
              </a:rPr>
              <a:t> 3, pp e6–e24, Aug 1, 2019</a:t>
            </a:r>
            <a:endParaRPr lang="en-US" sz="1600" dirty="0">
              <a:solidFill>
                <a:schemeClr val="accent3">
                  <a:lumMod val="50000"/>
                </a:schemeClr>
              </a:solidFill>
            </a:endParaRPr>
          </a:p>
          <a:p>
            <a:pPr marL="285750" indent="-285750" algn="l">
              <a:buFont typeface="Arial" panose="020B0604020202020204" pitchFamily="34" charset="0"/>
              <a:buChar char="•"/>
            </a:pPr>
            <a:endParaRPr lang="en-US" sz="2400" b="0" i="0" u="none" strike="noStrike" baseline="0" dirty="0">
              <a:solidFill>
                <a:schemeClr val="accent3">
                  <a:lumMod val="50000"/>
                </a:schemeClr>
              </a:solidFill>
              <a:latin typeface="AdvOT7fe89a09"/>
            </a:endParaRPr>
          </a:p>
          <a:p>
            <a:pPr marL="342900" indent="-342900" algn="l">
              <a:buFont typeface="Arial" panose="020B0604020202020204" pitchFamily="34" charset="0"/>
              <a:buChar char="•"/>
            </a:pPr>
            <a:r>
              <a:rPr lang="en-US" b="0" i="0" u="none" strike="noStrike" baseline="0" dirty="0">
                <a:solidFill>
                  <a:schemeClr val="accent3">
                    <a:lumMod val="50000"/>
                  </a:schemeClr>
                </a:solidFill>
              </a:rPr>
              <a:t>Home mechanical ventilation for patients with Amyotrophic Lateral Sclerosis:</a:t>
            </a:r>
          </a:p>
          <a:p>
            <a:pPr algn="l"/>
            <a:r>
              <a:rPr lang="en-US" dirty="0">
                <a:solidFill>
                  <a:schemeClr val="accent3">
                    <a:lumMod val="50000"/>
                  </a:schemeClr>
                </a:solidFill>
              </a:rPr>
              <a:t>     </a:t>
            </a:r>
            <a:r>
              <a:rPr lang="en-US" b="0" i="0" u="none" strike="noStrike" baseline="0" dirty="0">
                <a:solidFill>
                  <a:schemeClr val="accent3">
                    <a:lumMod val="50000"/>
                  </a:schemeClr>
                </a:solidFill>
              </a:rPr>
              <a:t>A Canadian Thoracic Society clinical practice guideline:</a:t>
            </a:r>
          </a:p>
          <a:p>
            <a:pPr algn="l"/>
            <a:r>
              <a:rPr lang="en-US" sz="1800" dirty="0">
                <a:solidFill>
                  <a:schemeClr val="accent3">
                    <a:lumMod val="50000"/>
                  </a:schemeClr>
                </a:solidFill>
              </a:rPr>
              <a:t>      </a:t>
            </a:r>
            <a:r>
              <a:rPr lang="en-US" sz="1600" dirty="0">
                <a:solidFill>
                  <a:schemeClr val="accent3">
                    <a:lumMod val="50000"/>
                  </a:schemeClr>
                </a:solidFill>
              </a:rPr>
              <a:t>Canadian Journal of Respiratory and Critical Care Medicine, </a:t>
            </a:r>
            <a:r>
              <a:rPr lang="en-US" sz="1600" b="0" i="0" cap="all" dirty="0">
                <a:solidFill>
                  <a:schemeClr val="accent3">
                    <a:lumMod val="50000"/>
                  </a:schemeClr>
                </a:solidFill>
                <a:effectLst/>
              </a:rPr>
              <a:t>2019, VOL. 3, NO. 1, 9-27</a:t>
            </a:r>
          </a:p>
          <a:p>
            <a:pPr algn="l"/>
            <a:endParaRPr lang="en-US" sz="1800" u="none" strike="noStrike" cap="all" baseline="0" dirty="0">
              <a:solidFill>
                <a:schemeClr val="accent3">
                  <a:lumMod val="50000"/>
                </a:schemeClr>
              </a:solidFill>
            </a:endParaRPr>
          </a:p>
          <a:p>
            <a:pPr marL="342900" indent="-342900" algn="l">
              <a:buFont typeface="Arial" panose="020B0604020202020204" pitchFamily="34" charset="0"/>
              <a:buChar char="•"/>
            </a:pPr>
            <a:r>
              <a:rPr lang="en-US" b="0" i="0" u="none" strike="noStrike" baseline="0" dirty="0">
                <a:solidFill>
                  <a:schemeClr val="accent3">
                    <a:lumMod val="50000"/>
                  </a:schemeClr>
                </a:solidFill>
              </a:rPr>
              <a:t>Practical guide to management of long-term Noninvasive Ventilation for adults with chronic neuromuscular disease</a:t>
            </a:r>
          </a:p>
          <a:p>
            <a:pPr algn="l"/>
            <a:r>
              <a:rPr lang="en-US" sz="1800" b="0" i="0" u="none" strike="noStrike" baseline="0" dirty="0">
                <a:solidFill>
                  <a:schemeClr val="accent3">
                    <a:lumMod val="50000"/>
                  </a:schemeClr>
                </a:solidFill>
              </a:rPr>
              <a:t>      </a:t>
            </a:r>
            <a:r>
              <a:rPr lang="en-US" sz="1600" b="0" i="0" u="none" strike="noStrike" baseline="0" dirty="0">
                <a:solidFill>
                  <a:schemeClr val="accent3">
                    <a:lumMod val="50000"/>
                  </a:schemeClr>
                </a:solidFill>
              </a:rPr>
              <a:t>Hansen-</a:t>
            </a:r>
            <a:r>
              <a:rPr lang="en-US" sz="1600" b="0" i="0" u="none" strike="noStrike" baseline="0" dirty="0" err="1">
                <a:solidFill>
                  <a:schemeClr val="accent3">
                    <a:lumMod val="50000"/>
                  </a:schemeClr>
                </a:solidFill>
              </a:rPr>
              <a:t>Flaschen</a:t>
            </a:r>
            <a:r>
              <a:rPr lang="en-US" sz="1600" b="0" i="0" u="none" strike="noStrike" baseline="0" dirty="0">
                <a:solidFill>
                  <a:schemeClr val="accent3">
                    <a:lumMod val="50000"/>
                  </a:schemeClr>
                </a:solidFill>
              </a:rPr>
              <a:t> et al, Respiratory Care, August 2023, 68 (8), 1123-1157</a:t>
            </a:r>
            <a:endParaRPr lang="en-US" sz="1600" dirty="0">
              <a:solidFill>
                <a:schemeClr val="accent3">
                  <a:lumMod val="50000"/>
                </a:schemeClr>
              </a:solidFill>
            </a:endParaRPr>
          </a:p>
          <a:p>
            <a:pPr marL="342900" indent="-342900" algn="l">
              <a:buFont typeface="Arial" panose="020B0604020202020204" pitchFamily="34" charset="0"/>
              <a:buChar char="•"/>
            </a:pPr>
            <a:endParaRPr lang="en-US" sz="2400" dirty="0">
              <a:solidFill>
                <a:schemeClr val="accent3">
                  <a:lumMod val="50000"/>
                </a:schemeClr>
              </a:solidFill>
            </a:endParaRPr>
          </a:p>
          <a:p>
            <a:pPr marL="342900" indent="-342900" algn="l">
              <a:buFont typeface="Arial" panose="020B0604020202020204" pitchFamily="34" charset="0"/>
              <a:buChar char="•"/>
            </a:pPr>
            <a:r>
              <a:rPr lang="en-US" b="0" i="0" u="none" strike="noStrike" baseline="0" dirty="0">
                <a:solidFill>
                  <a:schemeClr val="accent3">
                    <a:lumMod val="50000"/>
                  </a:schemeClr>
                </a:solidFill>
              </a:rPr>
              <a:t>Long-Term Noninvasive Ventilation in Chronic Stable Hypercapnic Chronic Obstructive Pulmonary Disease:</a:t>
            </a:r>
          </a:p>
          <a:p>
            <a:pPr algn="l"/>
            <a:r>
              <a:rPr lang="en-US" b="0" i="0" u="none" strike="noStrike" baseline="0" dirty="0">
                <a:solidFill>
                  <a:schemeClr val="accent3">
                    <a:lumMod val="50000"/>
                  </a:schemeClr>
                </a:solidFill>
              </a:rPr>
              <a:t>     An Official American Thoracic Society Clinical Practice Guideline</a:t>
            </a:r>
          </a:p>
          <a:p>
            <a:pPr algn="l"/>
            <a:r>
              <a:rPr lang="en-US" sz="1600" b="0" i="0" u="none" strike="noStrike" baseline="0" dirty="0">
                <a:solidFill>
                  <a:schemeClr val="accent3">
                    <a:lumMod val="50000"/>
                  </a:schemeClr>
                </a:solidFill>
              </a:rPr>
              <a:t>      Am J Respir Crit Care Med Vol 202, </a:t>
            </a:r>
            <a:r>
              <a:rPr lang="en-US" sz="1600" b="0" i="0" u="none" strike="noStrike" baseline="0" dirty="0" err="1">
                <a:solidFill>
                  <a:schemeClr val="accent3">
                    <a:lumMod val="50000"/>
                  </a:schemeClr>
                </a:solidFill>
              </a:rPr>
              <a:t>Iss</a:t>
            </a:r>
            <a:r>
              <a:rPr lang="en-US" sz="1600" b="0" i="0" u="none" strike="noStrike" baseline="0" dirty="0">
                <a:solidFill>
                  <a:schemeClr val="accent3">
                    <a:lumMod val="50000"/>
                  </a:schemeClr>
                </a:solidFill>
              </a:rPr>
              <a:t> 4, pp e74–e87, Aug 15, 2020</a:t>
            </a:r>
            <a:endParaRPr lang="en-US" sz="1600" dirty="0">
              <a:solidFill>
                <a:schemeClr val="accent3">
                  <a:lumMod val="50000"/>
                </a:schemeClr>
              </a:solidFill>
            </a:endParaRPr>
          </a:p>
          <a:p>
            <a:pPr marL="285750" indent="-285750" algn="l">
              <a:buFont typeface="Arial" panose="020B0604020202020204" pitchFamily="34" charset="0"/>
              <a:buChar char="•"/>
            </a:pPr>
            <a:endParaRPr lang="en-US" sz="2400" b="0" i="0" u="none" strike="noStrike" baseline="0" dirty="0">
              <a:latin typeface="AdvOT7fe89a09"/>
            </a:endParaRPr>
          </a:p>
        </p:txBody>
      </p:sp>
      <p:cxnSp>
        <p:nvCxnSpPr>
          <p:cNvPr id="4" name="Straight Connector 3">
            <a:extLst>
              <a:ext uri="{FF2B5EF4-FFF2-40B4-BE49-F238E27FC236}">
                <a16:creationId xmlns:a16="http://schemas.microsoft.com/office/drawing/2014/main" id="{73EBDD8D-F01E-410A-B8D5-81037E3F1AB3}"/>
              </a:ext>
            </a:extLst>
          </p:cNvPr>
          <p:cNvCxnSpPr/>
          <p:nvPr/>
        </p:nvCxnSpPr>
        <p:spPr>
          <a:xfrm flipV="1">
            <a:off x="1866900" y="1000218"/>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397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D65B-F250-4912-8C3B-CE3220D47A3A}"/>
              </a:ext>
            </a:extLst>
          </p:cNvPr>
          <p:cNvSpPr>
            <a:spLocks noGrp="1"/>
          </p:cNvSpPr>
          <p:nvPr>
            <p:ph type="title"/>
          </p:nvPr>
        </p:nvSpPr>
        <p:spPr>
          <a:xfrm>
            <a:off x="2007394" y="2057400"/>
            <a:ext cx="8177213" cy="2286000"/>
          </a:xfrm>
        </p:spPr>
        <p:txBody>
          <a:bodyPr>
            <a:normAutofit/>
          </a:bodyPr>
          <a:lstStyle/>
          <a:p>
            <a:pPr algn="ctr">
              <a:defRPr/>
            </a:pPr>
            <a:r>
              <a:rPr lang="en-US" dirty="0">
                <a:solidFill>
                  <a:schemeClr val="tx1"/>
                </a:solidFill>
                <a:latin typeface="+mn-lt"/>
              </a:rPr>
              <a:t>Questions? </a:t>
            </a:r>
            <a:br>
              <a:rPr lang="en-US" sz="3600" dirty="0">
                <a:solidFill>
                  <a:schemeClr val="tx1"/>
                </a:solidFill>
                <a:latin typeface="+mn-lt"/>
              </a:rPr>
            </a:br>
            <a:br>
              <a:rPr lang="en-US" sz="3600" dirty="0">
                <a:solidFill>
                  <a:schemeClr val="tx1"/>
                </a:solidFill>
                <a:latin typeface="+mn-lt"/>
              </a:rPr>
            </a:br>
            <a:r>
              <a:rPr lang="en-US" dirty="0">
                <a:solidFill>
                  <a:schemeClr val="tx1"/>
                </a:solidFill>
                <a:latin typeface="+mn-lt"/>
              </a:rPr>
              <a:t>khismail@bwh.harvard.edu</a:t>
            </a:r>
          </a:p>
        </p:txBody>
      </p:sp>
    </p:spTree>
    <p:extLst>
      <p:ext uri="{BB962C8B-B14F-4D97-AF65-F5344CB8AC3E}">
        <p14:creationId xmlns:p14="http://schemas.microsoft.com/office/powerpoint/2010/main" val="898534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CBA74B-B676-4499-B245-47E9B10F5B01}"/>
              </a:ext>
            </a:extLst>
          </p:cNvPr>
          <p:cNvSpPr>
            <a:spLocks noGrp="1"/>
          </p:cNvSpPr>
          <p:nvPr>
            <p:ph idx="1"/>
          </p:nvPr>
        </p:nvSpPr>
        <p:spPr>
          <a:xfrm>
            <a:off x="1076325" y="817564"/>
            <a:ext cx="9372600" cy="5348287"/>
          </a:xfrm>
        </p:spPr>
        <p:txBody>
          <a:bodyPr/>
          <a:lstStyle/>
          <a:p>
            <a:pPr lvl="1">
              <a:buFont typeface="Arial" panose="020B0604020202020204" pitchFamily="34" charset="0"/>
              <a:buChar char="•"/>
              <a:defRPr/>
            </a:pPr>
            <a:r>
              <a:rPr lang="en-US" sz="2400" dirty="0"/>
              <a:t>BIPAP</a:t>
            </a:r>
          </a:p>
          <a:p>
            <a:pPr lvl="2">
              <a:defRPr/>
            </a:pPr>
            <a:r>
              <a:rPr lang="en-US" dirty="0"/>
              <a:t>Awake ABG PaCO2 ≥45 mm Hg on prescribed FIO2, AND</a:t>
            </a:r>
          </a:p>
          <a:p>
            <a:pPr lvl="2">
              <a:defRPr/>
            </a:pPr>
            <a:r>
              <a:rPr lang="en-US" dirty="0"/>
              <a:t>COPD has been considered and ruled out, AND</a:t>
            </a:r>
          </a:p>
          <a:p>
            <a:pPr lvl="2">
              <a:defRPr/>
            </a:pPr>
            <a:r>
              <a:rPr lang="en-US" dirty="0"/>
              <a:t>ABG on awakening with PaCO2 ≥7 from baseline, OR</a:t>
            </a:r>
          </a:p>
          <a:p>
            <a:pPr lvl="2">
              <a:defRPr/>
            </a:pPr>
            <a:r>
              <a:rPr lang="en-US" dirty="0"/>
              <a:t>PSG or HST demonstrates desaturation </a:t>
            </a:r>
            <a:r>
              <a:rPr lang="en-US" altLang="en-US" dirty="0"/>
              <a:t>≤ 88% for ≥ 5 minutes of recording not due to obstruction </a:t>
            </a:r>
            <a:r>
              <a:rPr lang="en-US" dirty="0"/>
              <a:t>(AHI &lt; 5)</a:t>
            </a:r>
          </a:p>
          <a:p>
            <a:pPr lvl="1">
              <a:buFont typeface="Arial" panose="020B0604020202020204" pitchFamily="34" charset="0"/>
              <a:buChar char="•"/>
              <a:defRPr/>
            </a:pPr>
            <a:r>
              <a:rPr lang="en-US" sz="2400" dirty="0"/>
              <a:t>BIPAP-ST/VAPS</a:t>
            </a:r>
          </a:p>
          <a:p>
            <a:pPr lvl="2">
              <a:defRPr/>
            </a:pPr>
            <a:r>
              <a:rPr lang="en-US" dirty="0"/>
              <a:t>Despite BIPAP-S use, AGB on awakening with PaCO2 ≥7 mmHg from qualifying PaCO2, OR</a:t>
            </a:r>
          </a:p>
          <a:p>
            <a:pPr lvl="2">
              <a:defRPr/>
            </a:pPr>
            <a:r>
              <a:rPr lang="en-US" dirty="0"/>
              <a:t>PSG or HST on BIPAP-S demonstrates desaturation </a:t>
            </a:r>
            <a:r>
              <a:rPr lang="en-US" altLang="en-US" dirty="0"/>
              <a:t>≤ 88% without OSA</a:t>
            </a:r>
            <a:endParaRPr lang="en-US" dirty="0"/>
          </a:p>
          <a:p>
            <a:pPr lvl="1">
              <a:buFont typeface="Arial" panose="020B0604020202020204" pitchFamily="34" charset="0"/>
              <a:buChar char="•"/>
              <a:defRPr/>
            </a:pPr>
            <a:r>
              <a:rPr lang="en-US" sz="2400" dirty="0"/>
              <a:t>HMV </a:t>
            </a:r>
          </a:p>
          <a:p>
            <a:pPr lvl="2">
              <a:defRPr/>
            </a:pPr>
            <a:r>
              <a:rPr lang="en-US" dirty="0"/>
              <a:t>Persistent Hypercapnia or need for higher IPAP &gt;25 CMW</a:t>
            </a:r>
          </a:p>
          <a:p>
            <a:pPr lvl="2">
              <a:defRPr/>
            </a:pPr>
            <a:r>
              <a:rPr lang="en-US" dirty="0"/>
              <a:t>Significant </a:t>
            </a:r>
            <a:r>
              <a:rPr lang="en-US" dirty="0" err="1"/>
              <a:t>dyssynchrony</a:t>
            </a:r>
            <a:r>
              <a:rPr lang="en-US" dirty="0"/>
              <a:t> (longer </a:t>
            </a:r>
            <a:r>
              <a:rPr lang="en-US" dirty="0" err="1"/>
              <a:t>insp</a:t>
            </a:r>
            <a:r>
              <a:rPr lang="en-US" dirty="0"/>
              <a:t> time, higher EPAP, adjust rise time)</a:t>
            </a:r>
          </a:p>
          <a:p>
            <a:pPr lvl="2">
              <a:defRPr/>
            </a:pPr>
            <a:r>
              <a:rPr lang="en-US" dirty="0"/>
              <a:t>Need for daytime support (&gt;10 </a:t>
            </a:r>
            <a:r>
              <a:rPr lang="en-US" dirty="0" err="1"/>
              <a:t>hrs</a:t>
            </a:r>
            <a:r>
              <a:rPr lang="en-US" dirty="0"/>
              <a:t>)</a:t>
            </a:r>
          </a:p>
          <a:p>
            <a:pPr lvl="1">
              <a:buFont typeface="Arial" panose="020B0604020202020204" pitchFamily="34" charset="0"/>
              <a:buChar char="•"/>
              <a:defRPr/>
            </a:pPr>
            <a:endParaRPr lang="en-US" dirty="0"/>
          </a:p>
        </p:txBody>
      </p:sp>
      <p:sp>
        <p:nvSpPr>
          <p:cNvPr id="2" name="Title 1">
            <a:extLst>
              <a:ext uri="{FF2B5EF4-FFF2-40B4-BE49-F238E27FC236}">
                <a16:creationId xmlns:a16="http://schemas.microsoft.com/office/drawing/2014/main" id="{2E88CC7E-8D43-4DEE-B5CB-3D1773B641C0}"/>
              </a:ext>
            </a:extLst>
          </p:cNvPr>
          <p:cNvSpPr>
            <a:spLocks noGrp="1"/>
          </p:cNvSpPr>
          <p:nvPr>
            <p:ph type="title"/>
          </p:nvPr>
        </p:nvSpPr>
        <p:spPr>
          <a:xfrm>
            <a:off x="1981200" y="92075"/>
            <a:ext cx="8229600" cy="685800"/>
          </a:xfrm>
        </p:spPr>
        <p:txBody>
          <a:bodyPr/>
          <a:lstStyle/>
          <a:p>
            <a:pPr algn="ctr">
              <a:defRPr/>
            </a:pPr>
            <a:r>
              <a:rPr lang="en-US" dirty="0"/>
              <a:t> OHS Qualifying Criteria</a:t>
            </a:r>
            <a:endParaRPr lang="en-US" sz="3200" dirty="0"/>
          </a:p>
        </p:txBody>
      </p:sp>
      <p:cxnSp>
        <p:nvCxnSpPr>
          <p:cNvPr id="4" name="Straight Connector 3">
            <a:extLst>
              <a:ext uri="{FF2B5EF4-FFF2-40B4-BE49-F238E27FC236}">
                <a16:creationId xmlns:a16="http://schemas.microsoft.com/office/drawing/2014/main" id="{F9845A50-3E12-4E16-A4FB-1FF13D712C83}"/>
              </a:ext>
            </a:extLst>
          </p:cNvPr>
          <p:cNvCxnSpPr/>
          <p:nvPr/>
        </p:nvCxnSpPr>
        <p:spPr>
          <a:xfrm flipV="1">
            <a:off x="1981200" y="722313"/>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22F246-B88D-4F89-A433-75D89D6CD700}"/>
              </a:ext>
            </a:extLst>
          </p:cNvPr>
          <p:cNvSpPr>
            <a:spLocks noGrp="1"/>
          </p:cNvSpPr>
          <p:nvPr>
            <p:ph idx="1"/>
          </p:nvPr>
        </p:nvSpPr>
        <p:spPr>
          <a:xfrm>
            <a:off x="2011363" y="1166018"/>
            <a:ext cx="8229600" cy="4525963"/>
          </a:xfrm>
        </p:spPr>
        <p:txBody>
          <a:bodyPr/>
          <a:lstStyle/>
          <a:p>
            <a:pPr>
              <a:defRPr/>
            </a:pPr>
            <a:r>
              <a:rPr lang="en-US" dirty="0"/>
              <a:t>BIPAP-S, BIPAP-ST/VAPS:</a:t>
            </a:r>
          </a:p>
          <a:p>
            <a:pPr lvl="1">
              <a:defRPr/>
            </a:pPr>
            <a:r>
              <a:rPr lang="en-US" dirty="0"/>
              <a:t>Diagnosis of progressive neuromuscular disease, AND</a:t>
            </a:r>
          </a:p>
          <a:p>
            <a:pPr lvl="1">
              <a:defRPr/>
            </a:pPr>
            <a:r>
              <a:rPr lang="en-US" dirty="0"/>
              <a:t>Awake PaCO2 &gt; 45 mmHg while on prescribed FiO2, OR</a:t>
            </a:r>
          </a:p>
          <a:p>
            <a:pPr lvl="1">
              <a:defRPr/>
            </a:pPr>
            <a:r>
              <a:rPr lang="en-US" dirty="0"/>
              <a:t>Overnight oximetry shows SaO2 </a:t>
            </a:r>
            <a:r>
              <a:rPr lang="en-US" altLang="en-US" dirty="0"/>
              <a:t>≤ </a:t>
            </a:r>
            <a:r>
              <a:rPr lang="en-US" dirty="0"/>
              <a:t>88% for &gt; 5 minutes (minimum recording of 2 hours) on prescribed FIO2, OR</a:t>
            </a:r>
          </a:p>
          <a:p>
            <a:pPr lvl="1">
              <a:defRPr/>
            </a:pPr>
            <a:r>
              <a:rPr lang="en-US" dirty="0"/>
              <a:t>Max inspiratory pressure &lt; - 60 cmH2O</a:t>
            </a:r>
          </a:p>
          <a:p>
            <a:pPr lvl="1">
              <a:defRPr/>
            </a:pPr>
            <a:r>
              <a:rPr lang="en-US" dirty="0"/>
              <a:t>FVC &lt; 50% predicted AND COPD is not contributing to symptoms.</a:t>
            </a:r>
          </a:p>
          <a:p>
            <a:pPr>
              <a:defRPr/>
            </a:pPr>
            <a:endParaRPr lang="en-US" sz="2400" dirty="0"/>
          </a:p>
        </p:txBody>
      </p:sp>
      <p:sp>
        <p:nvSpPr>
          <p:cNvPr id="3" name="Title 2">
            <a:extLst>
              <a:ext uri="{FF2B5EF4-FFF2-40B4-BE49-F238E27FC236}">
                <a16:creationId xmlns:a16="http://schemas.microsoft.com/office/drawing/2014/main" id="{FCA84EB5-F867-40E5-83F5-F7C8C1150F9F}"/>
              </a:ext>
            </a:extLst>
          </p:cNvPr>
          <p:cNvSpPr>
            <a:spLocks noGrp="1"/>
          </p:cNvSpPr>
          <p:nvPr>
            <p:ph type="title"/>
          </p:nvPr>
        </p:nvSpPr>
        <p:spPr>
          <a:xfrm>
            <a:off x="2011363" y="228600"/>
            <a:ext cx="8229600" cy="1143000"/>
          </a:xfrm>
        </p:spPr>
        <p:txBody>
          <a:bodyPr/>
          <a:lstStyle/>
          <a:p>
            <a:pPr algn="ctr">
              <a:defRPr/>
            </a:pPr>
            <a:r>
              <a:rPr lang="en-US" dirty="0"/>
              <a:t>NMD Qualifying Criteria</a:t>
            </a:r>
          </a:p>
        </p:txBody>
      </p:sp>
      <p:cxnSp>
        <p:nvCxnSpPr>
          <p:cNvPr id="4" name="Straight Connector 3">
            <a:extLst>
              <a:ext uri="{FF2B5EF4-FFF2-40B4-BE49-F238E27FC236}">
                <a16:creationId xmlns:a16="http://schemas.microsoft.com/office/drawing/2014/main" id="{BFBF5919-FE70-4CFA-86CA-E25F2B8CB989}"/>
              </a:ext>
            </a:extLst>
          </p:cNvPr>
          <p:cNvCxnSpPr/>
          <p:nvPr/>
        </p:nvCxnSpPr>
        <p:spPr>
          <a:xfrm flipV="1">
            <a:off x="1974850" y="941388"/>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B459B-9737-437E-964C-65DD43FAAA82}"/>
              </a:ext>
            </a:extLst>
          </p:cNvPr>
          <p:cNvSpPr>
            <a:spLocks noGrp="1"/>
          </p:cNvSpPr>
          <p:nvPr>
            <p:ph idx="1"/>
          </p:nvPr>
        </p:nvSpPr>
        <p:spPr>
          <a:xfrm>
            <a:off x="1143000" y="787400"/>
            <a:ext cx="9372600" cy="5348288"/>
          </a:xfrm>
        </p:spPr>
        <p:txBody>
          <a:bodyPr/>
          <a:lstStyle/>
          <a:p>
            <a:pPr lvl="1">
              <a:buFont typeface="Arial" panose="020B0604020202020204" pitchFamily="34" charset="0"/>
              <a:buChar char="•"/>
              <a:defRPr/>
            </a:pPr>
            <a:r>
              <a:rPr lang="en-US" sz="2400" dirty="0"/>
              <a:t>BIPAP-S</a:t>
            </a:r>
          </a:p>
          <a:p>
            <a:pPr lvl="2">
              <a:defRPr/>
            </a:pPr>
            <a:r>
              <a:rPr lang="en-US" dirty="0"/>
              <a:t>ABG with PaCO2 ≥52 AND,</a:t>
            </a:r>
          </a:p>
          <a:p>
            <a:pPr lvl="2">
              <a:defRPr/>
            </a:pPr>
            <a:r>
              <a:rPr lang="en-US" dirty="0"/>
              <a:t>Overnight oxygen desaturation ≤88% on 2 lit oxygen or on patient’s prescribed supplemental oxygen (whichever is higher), for &gt; 5 minutes, AND</a:t>
            </a:r>
          </a:p>
          <a:p>
            <a:pPr lvl="2">
              <a:defRPr/>
            </a:pPr>
            <a:r>
              <a:rPr lang="en-US" dirty="0"/>
              <a:t>OSA is considered and ruled out (Sleep study not required)</a:t>
            </a:r>
          </a:p>
          <a:p>
            <a:pPr lvl="1">
              <a:buFont typeface="Arial" panose="020B0604020202020204" pitchFamily="34" charset="0"/>
              <a:buChar char="•"/>
              <a:defRPr/>
            </a:pPr>
            <a:r>
              <a:rPr lang="en-US" sz="2400" dirty="0"/>
              <a:t>BIPAP-ST/VAPS</a:t>
            </a:r>
          </a:p>
          <a:p>
            <a:pPr lvl="2">
              <a:defRPr/>
            </a:pPr>
            <a:r>
              <a:rPr lang="en-US" dirty="0"/>
              <a:t>PaCO2 ≥7 mmHg from baseline, AND persistent overnight desaturation despite use of BIPAP-S, for at least 2 months, average 4 hours per night.</a:t>
            </a:r>
          </a:p>
          <a:p>
            <a:pPr lvl="1">
              <a:buFont typeface="Arial" panose="020B0604020202020204" pitchFamily="34" charset="0"/>
              <a:buChar char="•"/>
              <a:defRPr/>
            </a:pPr>
            <a:r>
              <a:rPr lang="en-US" sz="2400" dirty="0"/>
              <a:t>HMV </a:t>
            </a:r>
          </a:p>
          <a:p>
            <a:pPr lvl="2">
              <a:defRPr/>
            </a:pPr>
            <a:r>
              <a:rPr lang="en-US" dirty="0"/>
              <a:t>Persistent Hypercapnia despite highest BIPAP-ST support (IPAP &gt;25 CMW)</a:t>
            </a:r>
          </a:p>
          <a:p>
            <a:pPr lvl="2">
              <a:defRPr/>
            </a:pPr>
            <a:r>
              <a:rPr lang="en-US" dirty="0"/>
              <a:t>Significant </a:t>
            </a:r>
            <a:r>
              <a:rPr lang="en-US" dirty="0" err="1"/>
              <a:t>dyssynchrony</a:t>
            </a:r>
            <a:r>
              <a:rPr lang="en-US" dirty="0"/>
              <a:t> (shorter </a:t>
            </a:r>
            <a:r>
              <a:rPr lang="en-US" dirty="0" err="1"/>
              <a:t>insp</a:t>
            </a:r>
            <a:r>
              <a:rPr lang="en-US" dirty="0"/>
              <a:t> time, adjust rise time)</a:t>
            </a:r>
          </a:p>
          <a:p>
            <a:pPr lvl="2">
              <a:defRPr/>
            </a:pPr>
            <a:r>
              <a:rPr lang="en-US" dirty="0"/>
              <a:t>Increased oxygen requirement (more than 40% FiO2)</a:t>
            </a:r>
          </a:p>
          <a:p>
            <a:pPr lvl="2">
              <a:defRPr/>
            </a:pPr>
            <a:r>
              <a:rPr lang="en-US" dirty="0"/>
              <a:t>Need for daytime support (&gt;10 </a:t>
            </a:r>
            <a:r>
              <a:rPr lang="en-US" dirty="0" err="1"/>
              <a:t>hrs</a:t>
            </a:r>
            <a:r>
              <a:rPr lang="en-US" dirty="0"/>
              <a:t>) or the need of a mouthpiece</a:t>
            </a:r>
          </a:p>
          <a:p>
            <a:pPr lvl="2">
              <a:defRPr/>
            </a:pPr>
            <a:r>
              <a:rPr lang="en-US" dirty="0"/>
              <a:t>OR, Documentation of Chronic respiratory failure secondary to COPD</a:t>
            </a:r>
          </a:p>
          <a:p>
            <a:pPr lvl="1">
              <a:buFont typeface="Arial" panose="020B0604020202020204" pitchFamily="34" charset="0"/>
              <a:buChar char="•"/>
              <a:defRPr/>
            </a:pPr>
            <a:endParaRPr lang="en-US" dirty="0"/>
          </a:p>
          <a:p>
            <a:pPr lvl="1">
              <a:buFont typeface="Arial" panose="020B0604020202020204" pitchFamily="34" charset="0"/>
              <a:buChar char="•"/>
              <a:defRPr/>
            </a:pPr>
            <a:endParaRPr lang="en-US" dirty="0"/>
          </a:p>
        </p:txBody>
      </p:sp>
      <p:sp>
        <p:nvSpPr>
          <p:cNvPr id="2" name="Title 1">
            <a:extLst>
              <a:ext uri="{FF2B5EF4-FFF2-40B4-BE49-F238E27FC236}">
                <a16:creationId xmlns:a16="http://schemas.microsoft.com/office/drawing/2014/main" id="{A325D136-B94C-4127-BFF6-3A8EC76EBABB}"/>
              </a:ext>
            </a:extLst>
          </p:cNvPr>
          <p:cNvSpPr>
            <a:spLocks noGrp="1"/>
          </p:cNvSpPr>
          <p:nvPr>
            <p:ph type="title"/>
          </p:nvPr>
        </p:nvSpPr>
        <p:spPr>
          <a:xfrm>
            <a:off x="1752600" y="189928"/>
            <a:ext cx="8686800" cy="685800"/>
          </a:xfrm>
        </p:spPr>
        <p:txBody>
          <a:bodyPr/>
          <a:lstStyle/>
          <a:p>
            <a:pPr algn="ctr">
              <a:defRPr/>
            </a:pPr>
            <a:r>
              <a:rPr lang="en-US" dirty="0"/>
              <a:t> </a:t>
            </a:r>
            <a:r>
              <a:rPr lang="en-US" sz="3200" dirty="0"/>
              <a:t>Chronic Hypercapnic COPD Qualifying Criteria</a:t>
            </a:r>
          </a:p>
        </p:txBody>
      </p:sp>
      <p:cxnSp>
        <p:nvCxnSpPr>
          <p:cNvPr id="4" name="Straight Connector 3">
            <a:extLst>
              <a:ext uri="{FF2B5EF4-FFF2-40B4-BE49-F238E27FC236}">
                <a16:creationId xmlns:a16="http://schemas.microsoft.com/office/drawing/2014/main" id="{351646FC-244D-48CA-AF2C-DC0D28172AF2}"/>
              </a:ext>
            </a:extLst>
          </p:cNvPr>
          <p:cNvCxnSpPr/>
          <p:nvPr/>
        </p:nvCxnSpPr>
        <p:spPr>
          <a:xfrm flipV="1">
            <a:off x="1981200" y="722313"/>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55335-00C1-4300-8E9F-17CA483AADE2}"/>
              </a:ext>
            </a:extLst>
          </p:cNvPr>
          <p:cNvSpPr>
            <a:spLocks noGrp="1"/>
          </p:cNvSpPr>
          <p:nvPr>
            <p:ph idx="1"/>
          </p:nvPr>
        </p:nvSpPr>
        <p:spPr>
          <a:xfrm>
            <a:off x="2012951" y="1341437"/>
            <a:ext cx="8229600" cy="4525963"/>
          </a:xfrm>
        </p:spPr>
        <p:txBody>
          <a:bodyPr/>
          <a:lstStyle/>
          <a:p>
            <a:pPr marL="342900" indent="-342900">
              <a:buFont typeface="Wingdings" pitchFamily="2" charset="2"/>
              <a:buChar char="§"/>
              <a:defRPr/>
            </a:pPr>
            <a:r>
              <a:rPr lang="en-US" sz="2000" dirty="0"/>
              <a:t>Does the patient qualify for a RAD?</a:t>
            </a:r>
          </a:p>
          <a:p>
            <a:pPr marL="804863" lvl="1" indent="-342900">
              <a:defRPr/>
            </a:pPr>
            <a:r>
              <a:rPr lang="en-US" dirty="0"/>
              <a:t>Yes -&gt; Start RAD without backup rate in S mode </a:t>
            </a:r>
          </a:p>
          <a:p>
            <a:pPr marL="1031875" lvl="2" indent="-342900">
              <a:defRPr/>
            </a:pPr>
            <a:r>
              <a:rPr lang="en-US" dirty="0"/>
              <a:t>Regular visits to adjust mask, settings and target goal daytime PCO2 </a:t>
            </a:r>
          </a:p>
          <a:p>
            <a:pPr marL="1031875" lvl="2" indent="-342900">
              <a:defRPr/>
            </a:pPr>
            <a:r>
              <a:rPr lang="en-US" dirty="0"/>
              <a:t>Improved daytime symptoms and PCO2 </a:t>
            </a:r>
          </a:p>
          <a:p>
            <a:pPr marL="1260475" lvl="3" indent="-342900">
              <a:defRPr/>
            </a:pPr>
            <a:r>
              <a:rPr lang="en-US" dirty="0"/>
              <a:t>Yes -&gt; continue and do in home nocturnal testing </a:t>
            </a:r>
          </a:p>
          <a:p>
            <a:pPr marL="1260475" lvl="3" indent="-342900">
              <a:defRPr/>
            </a:pPr>
            <a:r>
              <a:rPr lang="en-US" dirty="0"/>
              <a:t>No -&gt; Switch to RAD with backup rate and restart </a:t>
            </a:r>
          </a:p>
          <a:p>
            <a:pPr marL="804863" lvl="1" indent="-342900">
              <a:defRPr/>
            </a:pPr>
            <a:r>
              <a:rPr lang="en-US" dirty="0"/>
              <a:t>No -&gt; Do they have frequent / recurrent hospitalizations for Hypercapnia?</a:t>
            </a:r>
          </a:p>
          <a:p>
            <a:pPr marL="1031875" lvl="2" indent="-342900">
              <a:defRPr/>
            </a:pPr>
            <a:r>
              <a:rPr lang="en-US" dirty="0"/>
              <a:t>Yes -&gt; Order for HMV (may be on hospital discharge) </a:t>
            </a:r>
          </a:p>
          <a:p>
            <a:pPr marL="1260475" lvl="3" indent="-342900">
              <a:defRPr/>
            </a:pPr>
            <a:r>
              <a:rPr lang="en-US" dirty="0"/>
              <a:t>Regular visits to adjust mask, settings and target goal daytime PCO2</a:t>
            </a:r>
          </a:p>
          <a:p>
            <a:pPr marL="1260475" lvl="3" indent="-342900">
              <a:defRPr/>
            </a:pPr>
            <a:r>
              <a:rPr lang="en-US" dirty="0"/>
              <a:t>In home nocturnal testing </a:t>
            </a:r>
          </a:p>
          <a:p>
            <a:pPr marL="1031875" lvl="2" indent="-342900">
              <a:defRPr/>
            </a:pPr>
            <a:r>
              <a:rPr lang="en-US" dirty="0"/>
              <a:t>No -&gt; refer for sleep study</a:t>
            </a:r>
            <a:endParaRPr lang="en-US" sz="2400" dirty="0"/>
          </a:p>
        </p:txBody>
      </p:sp>
      <p:sp>
        <p:nvSpPr>
          <p:cNvPr id="3" name="Title 2">
            <a:extLst>
              <a:ext uri="{FF2B5EF4-FFF2-40B4-BE49-F238E27FC236}">
                <a16:creationId xmlns:a16="http://schemas.microsoft.com/office/drawing/2014/main" id="{3290ACD4-AB6A-4821-ACD8-3FF4142BFBCA}"/>
              </a:ext>
            </a:extLst>
          </p:cNvPr>
          <p:cNvSpPr>
            <a:spLocks noGrp="1"/>
          </p:cNvSpPr>
          <p:nvPr>
            <p:ph type="title"/>
          </p:nvPr>
        </p:nvSpPr>
        <p:spPr>
          <a:xfrm>
            <a:off x="1995488" y="285750"/>
            <a:ext cx="8229600" cy="532957"/>
          </a:xfrm>
        </p:spPr>
        <p:txBody>
          <a:bodyPr/>
          <a:lstStyle/>
          <a:p>
            <a:pPr algn="ctr">
              <a:defRPr/>
            </a:pPr>
            <a:r>
              <a:rPr lang="en-US" sz="3200" dirty="0"/>
              <a:t>Practical Approach</a:t>
            </a:r>
          </a:p>
        </p:txBody>
      </p:sp>
      <p:cxnSp>
        <p:nvCxnSpPr>
          <p:cNvPr id="4" name="Straight Connector 3">
            <a:extLst>
              <a:ext uri="{FF2B5EF4-FFF2-40B4-BE49-F238E27FC236}">
                <a16:creationId xmlns:a16="http://schemas.microsoft.com/office/drawing/2014/main" id="{7EBD5428-2474-4948-A1A5-9AB052AA7359}"/>
              </a:ext>
            </a:extLst>
          </p:cNvPr>
          <p:cNvCxnSpPr/>
          <p:nvPr/>
        </p:nvCxnSpPr>
        <p:spPr>
          <a:xfrm flipV="1">
            <a:off x="1978025" y="9906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1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94D7-B2B1-44DF-9346-DA2AD036A38D}"/>
              </a:ext>
            </a:extLst>
          </p:cNvPr>
          <p:cNvSpPr>
            <a:spLocks noGrp="1"/>
          </p:cNvSpPr>
          <p:nvPr>
            <p:ph type="title"/>
          </p:nvPr>
        </p:nvSpPr>
        <p:spPr>
          <a:xfrm>
            <a:off x="609600" y="457200"/>
            <a:ext cx="10972800" cy="696191"/>
          </a:xfrm>
        </p:spPr>
        <p:txBody>
          <a:bodyPr/>
          <a:lstStyle/>
          <a:p>
            <a:pPr algn="ctr">
              <a:defRPr/>
            </a:pPr>
            <a:r>
              <a:rPr lang="en-US" dirty="0"/>
              <a:t>Case Presentation</a:t>
            </a:r>
          </a:p>
        </p:txBody>
      </p:sp>
      <p:cxnSp>
        <p:nvCxnSpPr>
          <p:cNvPr id="5" name="Straight Connector 4">
            <a:extLst>
              <a:ext uri="{FF2B5EF4-FFF2-40B4-BE49-F238E27FC236}">
                <a16:creationId xmlns:a16="http://schemas.microsoft.com/office/drawing/2014/main" id="{53FB851A-BDE8-4A31-91F3-135709F0AB4C}"/>
              </a:ext>
            </a:extLst>
          </p:cNvPr>
          <p:cNvCxnSpPr/>
          <p:nvPr/>
        </p:nvCxnSpPr>
        <p:spPr>
          <a:xfrm flipV="1">
            <a:off x="1866900" y="1028700"/>
            <a:ext cx="8458200" cy="3810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B33D743-805A-98DF-186F-2D69DF297A13}"/>
              </a:ext>
            </a:extLst>
          </p:cNvPr>
          <p:cNvPicPr>
            <a:picLocks noChangeAspect="1"/>
          </p:cNvPicPr>
          <p:nvPr/>
        </p:nvPicPr>
        <p:blipFill>
          <a:blip r:embed="rId2"/>
          <a:stretch>
            <a:fillRect/>
          </a:stretch>
        </p:blipFill>
        <p:spPr>
          <a:xfrm>
            <a:off x="2519362" y="1447800"/>
            <a:ext cx="7153275" cy="1981200"/>
          </a:xfrm>
          <a:prstGeom prst="rect">
            <a:avLst/>
          </a:prstGeom>
        </p:spPr>
      </p:pic>
      <p:sp>
        <p:nvSpPr>
          <p:cNvPr id="9" name="TextBox 8">
            <a:extLst>
              <a:ext uri="{FF2B5EF4-FFF2-40B4-BE49-F238E27FC236}">
                <a16:creationId xmlns:a16="http://schemas.microsoft.com/office/drawing/2014/main" id="{CB2D5ED4-701C-2637-F73A-4FE801B6507F}"/>
              </a:ext>
            </a:extLst>
          </p:cNvPr>
          <p:cNvSpPr txBox="1"/>
          <p:nvPr/>
        </p:nvSpPr>
        <p:spPr>
          <a:xfrm>
            <a:off x="944545" y="2404013"/>
            <a:ext cx="1436915" cy="369332"/>
          </a:xfrm>
          <a:prstGeom prst="rect">
            <a:avLst/>
          </a:prstGeom>
          <a:noFill/>
        </p:spPr>
        <p:txBody>
          <a:bodyPr wrap="square" rtlCol="0">
            <a:spAutoFit/>
          </a:bodyPr>
          <a:lstStyle/>
          <a:p>
            <a:r>
              <a:rPr lang="en-US" dirty="0"/>
              <a:t>4/5/23</a:t>
            </a:r>
          </a:p>
        </p:txBody>
      </p:sp>
      <p:sp>
        <p:nvSpPr>
          <p:cNvPr id="2" name="Rectangle 1">
            <a:extLst>
              <a:ext uri="{FF2B5EF4-FFF2-40B4-BE49-F238E27FC236}">
                <a16:creationId xmlns:a16="http://schemas.microsoft.com/office/drawing/2014/main" id="{705DDC7F-EC46-5024-0821-F716BE829423}"/>
              </a:ext>
            </a:extLst>
          </p:cNvPr>
          <p:cNvSpPr/>
          <p:nvPr/>
        </p:nvSpPr>
        <p:spPr>
          <a:xfrm>
            <a:off x="3441081" y="2262562"/>
            <a:ext cx="6231556" cy="141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66AAC695-73E3-0505-1D76-3A6FC18DD8E1}"/>
              </a:ext>
            </a:extLst>
          </p:cNvPr>
          <p:cNvSpPr/>
          <p:nvPr/>
        </p:nvSpPr>
        <p:spPr>
          <a:xfrm>
            <a:off x="3441081" y="2404013"/>
            <a:ext cx="6231556" cy="141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333420E9-67E1-F59B-F294-24BF368EEFBD}"/>
              </a:ext>
            </a:extLst>
          </p:cNvPr>
          <p:cNvSpPr txBox="1"/>
          <p:nvPr/>
        </p:nvSpPr>
        <p:spPr>
          <a:xfrm>
            <a:off x="4515430" y="3992136"/>
            <a:ext cx="4974258" cy="1477328"/>
          </a:xfrm>
          <a:prstGeom prst="rect">
            <a:avLst/>
          </a:prstGeom>
          <a:noFill/>
        </p:spPr>
        <p:txBody>
          <a:bodyPr wrap="square" rtlCol="0">
            <a:spAutoFit/>
          </a:bodyPr>
          <a:lstStyle/>
          <a:p>
            <a:pPr algn="l" rtl="0"/>
            <a:r>
              <a:rPr lang="en-US" sz="1800" b="1" i="0" u="none" strike="noStrike" baseline="0" dirty="0">
                <a:solidFill>
                  <a:schemeClr val="accent3">
                    <a:lumMod val="50000"/>
                  </a:schemeClr>
                </a:solidFill>
                <a:latin typeface="Arial" panose="020B0604020202020204" pitchFamily="34" charset="0"/>
              </a:rPr>
              <a:t>PFTs</a:t>
            </a:r>
            <a:r>
              <a:rPr lang="en-US" sz="1800" b="1" i="0" u="none" strike="noStrike" baseline="0" dirty="0">
                <a:solidFill>
                  <a:schemeClr val="accent3">
                    <a:lumMod val="50000"/>
                  </a:schemeClr>
                </a:solidFill>
                <a:latin typeface="Arial" panose="020B0604020202020204" pitchFamily="34" charset="0"/>
                <a:cs typeface="Arial" panose="020B0604020202020204" pitchFamily="34" charset="0"/>
              </a:rPr>
              <a:t>: ‎4/2/15</a:t>
            </a:r>
          </a:p>
          <a:p>
            <a:pPr algn="l" rtl="0"/>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FVC:</a:t>
            </a:r>
            <a:r>
              <a:rPr lang="en-US" sz="1800" b="0" i="0" u="none" strike="noStrike" dirty="0">
                <a:solidFill>
                  <a:schemeClr val="accent3">
                    <a:lumMod val="50000"/>
                  </a:schemeClr>
                </a:solidFill>
                <a:latin typeface="Arial" panose="020B0604020202020204" pitchFamily="34" charset="0"/>
                <a:cs typeface="Arial" panose="020B0604020202020204" pitchFamily="34" charset="0"/>
              </a:rPr>
              <a:t> </a:t>
            </a:r>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1.62 (46%), FEV1: 1.44 (48%)</a:t>
            </a:r>
          </a:p>
          <a:p>
            <a:pPr algn="l" rtl="0"/>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TLC: 3.30 (64%)</a:t>
            </a:r>
          </a:p>
          <a:p>
            <a:pPr algn="l" rtl="0"/>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DLCO </a:t>
            </a:r>
            <a:r>
              <a:rPr lang="en-US" sz="1800" b="0" i="0" u="none" strike="noStrike" baseline="0" dirty="0" err="1">
                <a:solidFill>
                  <a:schemeClr val="accent3">
                    <a:lumMod val="50000"/>
                  </a:schemeClr>
                </a:solidFill>
                <a:latin typeface="Arial" panose="020B0604020202020204" pitchFamily="34" charset="0"/>
                <a:cs typeface="Arial" panose="020B0604020202020204" pitchFamily="34" charset="0"/>
              </a:rPr>
              <a:t>Unc</a:t>
            </a:r>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 12.28 (48%) </a:t>
            </a:r>
          </a:p>
          <a:p>
            <a:pPr algn="l" rtl="0"/>
            <a:r>
              <a:rPr lang="en-US" sz="1800" b="0" i="0" u="none" strike="noStrike" baseline="0" dirty="0">
                <a:solidFill>
                  <a:schemeClr val="accent3">
                    <a:lumMod val="50000"/>
                  </a:schemeClr>
                </a:solidFill>
                <a:latin typeface="Arial" panose="020B0604020202020204" pitchFamily="34" charset="0"/>
                <a:cs typeface="Arial" panose="020B0604020202020204" pitchFamily="34" charset="0"/>
              </a:rPr>
              <a:t>DL/VA (%) 5.53 (110%)</a:t>
            </a:r>
          </a:p>
        </p:txBody>
      </p:sp>
      <p:sp>
        <p:nvSpPr>
          <p:cNvPr id="7" name="TextBox 6">
            <a:extLst>
              <a:ext uri="{FF2B5EF4-FFF2-40B4-BE49-F238E27FC236}">
                <a16:creationId xmlns:a16="http://schemas.microsoft.com/office/drawing/2014/main" id="{732BD667-8A7E-7D22-8681-00CB4FBB6821}"/>
              </a:ext>
            </a:extLst>
          </p:cNvPr>
          <p:cNvSpPr txBox="1"/>
          <p:nvPr/>
        </p:nvSpPr>
        <p:spPr>
          <a:xfrm>
            <a:off x="1866900" y="1954105"/>
            <a:ext cx="9583485" cy="2031325"/>
          </a:xfrm>
          <a:prstGeom prst="rect">
            <a:avLst/>
          </a:prstGeom>
          <a:solidFill>
            <a:srgbClr val="FFFF00"/>
          </a:solidFill>
          <a:ln>
            <a:solidFill>
              <a:srgbClr val="FF0000"/>
            </a:solidFill>
          </a:ln>
        </p:spPr>
        <p:txBody>
          <a:bodyPr wrap="square" rtlCol="0">
            <a:spAutoFit/>
          </a:bodyPr>
          <a:lstStyle/>
          <a:p>
            <a:pPr algn="ctr"/>
            <a:r>
              <a:rPr lang="en-US" b="1" dirty="0"/>
              <a:t>Challenges managing patients with chronic hypercapnic respiratory failure</a:t>
            </a:r>
          </a:p>
          <a:p>
            <a:pPr algn="ctr"/>
            <a:r>
              <a:rPr lang="en-US" dirty="0"/>
              <a:t>- Despite a compatible diagnosis back in 2014, respiratory failure progressed on our watch </a:t>
            </a:r>
          </a:p>
          <a:p>
            <a:pPr algn="ctr"/>
            <a:r>
              <a:rPr lang="en-US" dirty="0"/>
              <a:t>- Lack of guidance on how to screen or how often</a:t>
            </a:r>
          </a:p>
          <a:p>
            <a:pPr algn="ctr"/>
            <a:r>
              <a:rPr lang="en-US" dirty="0"/>
              <a:t>- Lack of guidance on when to initiate treatment</a:t>
            </a:r>
          </a:p>
          <a:p>
            <a:pPr algn="ctr"/>
            <a:r>
              <a:rPr lang="en-US" dirty="0"/>
              <a:t>- Lack of guidance regarding best treatment options</a:t>
            </a:r>
          </a:p>
          <a:p>
            <a:pPr algn="ctr"/>
            <a:r>
              <a:rPr lang="en-US" dirty="0"/>
              <a:t>- knowledge gap regarding specific treatment modalities</a:t>
            </a:r>
          </a:p>
          <a:p>
            <a:pPr algn="ctr"/>
            <a:r>
              <a:rPr lang="en-US" dirty="0"/>
              <a:t>- Challenges with adherence and vent synchrony</a:t>
            </a:r>
          </a:p>
        </p:txBody>
      </p:sp>
    </p:spTree>
    <p:extLst>
      <p:ext uri="{BB962C8B-B14F-4D97-AF65-F5344CB8AC3E}">
        <p14:creationId xmlns:p14="http://schemas.microsoft.com/office/powerpoint/2010/main" val="179332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500"/>
                                        <p:tgtEl>
                                          <p:spTgt spid="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fade">
                                      <p:cBhvr>
                                        <p:cTn id="48" dur="500"/>
                                        <p:tgtEl>
                                          <p:spTgt spid="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fade">
                                      <p:cBhvr>
                                        <p:cTn id="58" dur="5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4"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0066-1E0C-4F67-B0C9-B83867854263}"/>
              </a:ext>
            </a:extLst>
          </p:cNvPr>
          <p:cNvSpPr txBox="1"/>
          <p:nvPr/>
        </p:nvSpPr>
        <p:spPr>
          <a:xfrm>
            <a:off x="4729263" y="5646907"/>
            <a:ext cx="3725694" cy="276225"/>
          </a:xfrm>
          <a:prstGeom prst="rect">
            <a:avLst/>
          </a:prstGeom>
          <a:noFill/>
        </p:spPr>
        <p:txBody>
          <a:bodyPr wrap="square">
            <a:spAutoFit/>
          </a:bodyPr>
          <a:lstStyle/>
          <a:p>
            <a:pPr>
              <a:defRPr/>
            </a:pPr>
            <a:r>
              <a:rPr lang="en-US" sz="1200" dirty="0"/>
              <a:t>John Hansen-</a:t>
            </a:r>
            <a:r>
              <a:rPr lang="en-US" sz="1200" dirty="0" err="1"/>
              <a:t>Flaschen</a:t>
            </a:r>
            <a:r>
              <a:rPr lang="en-US" sz="1200" dirty="0"/>
              <a:t>, MD, Penn Medicine</a:t>
            </a:r>
            <a:endParaRPr lang="en-US" sz="1200" dirty="0">
              <a:solidFill>
                <a:prstClr val="white"/>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523DA0A-BC47-E6E6-5EC4-FD90FD029B28}"/>
              </a:ext>
            </a:extLst>
          </p:cNvPr>
          <p:cNvPicPr>
            <a:picLocks noChangeAspect="1"/>
          </p:cNvPicPr>
          <p:nvPr/>
        </p:nvPicPr>
        <p:blipFill>
          <a:blip r:embed="rId3"/>
          <a:stretch>
            <a:fillRect/>
          </a:stretch>
        </p:blipFill>
        <p:spPr>
          <a:xfrm>
            <a:off x="1828800" y="610107"/>
            <a:ext cx="8534400" cy="4867275"/>
          </a:xfrm>
          <a:prstGeom prst="rect">
            <a:avLst/>
          </a:prstGeom>
        </p:spPr>
      </p:pic>
    </p:spTree>
    <p:extLst>
      <p:ext uri="{BB962C8B-B14F-4D97-AF65-F5344CB8AC3E}">
        <p14:creationId xmlns:p14="http://schemas.microsoft.com/office/powerpoint/2010/main" val="219754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55335-00C1-4300-8E9F-17CA483AADE2}"/>
              </a:ext>
            </a:extLst>
          </p:cNvPr>
          <p:cNvSpPr>
            <a:spLocks noGrp="1"/>
          </p:cNvSpPr>
          <p:nvPr>
            <p:ph idx="1"/>
          </p:nvPr>
        </p:nvSpPr>
        <p:spPr>
          <a:xfrm>
            <a:off x="2370068" y="1341437"/>
            <a:ext cx="8229600" cy="4525963"/>
          </a:xfrm>
        </p:spPr>
        <p:txBody>
          <a:bodyPr/>
          <a:lstStyle/>
          <a:p>
            <a:pPr marL="342900" indent="-342900">
              <a:buFont typeface="Arial" panose="020B0604020202020204" pitchFamily="34" charset="0"/>
              <a:buChar char="•"/>
              <a:defRPr/>
            </a:pPr>
            <a:r>
              <a:rPr lang="en-US" sz="2400" dirty="0"/>
              <a:t>Basics of Ventilation control and hypoventilation </a:t>
            </a:r>
          </a:p>
          <a:p>
            <a:pPr marL="342900" indent="-342900">
              <a:buFont typeface="Arial" panose="020B0604020202020204" pitchFamily="34" charset="0"/>
              <a:buChar char="•"/>
              <a:defRPr/>
            </a:pPr>
            <a:r>
              <a:rPr lang="en-US" sz="2400" dirty="0"/>
              <a:t>Sleep impact on normal respiratory physiology</a:t>
            </a:r>
          </a:p>
          <a:p>
            <a:pPr marL="342900" indent="-342900">
              <a:buFont typeface="Arial" panose="020B0604020202020204" pitchFamily="34" charset="0"/>
              <a:buChar char="•"/>
              <a:defRPr/>
            </a:pPr>
            <a:r>
              <a:rPr lang="en-US" sz="2400" dirty="0"/>
              <a:t>Consequences of chronic hypercapnia</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dirty="0"/>
              <a:t>Basics of chronic Non-invasive Positive Pressure Ventilation (NIPPV).</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dirty="0"/>
              <a:t>Chronic hypercapnic respiratory failure and NIPPV in special patient populations:</a:t>
            </a:r>
          </a:p>
          <a:p>
            <a:pPr lvl="2">
              <a:defRPr/>
            </a:pPr>
            <a:r>
              <a:rPr lang="en-US" sz="2400" dirty="0"/>
              <a:t>Obesity Hypoventilation Syndrome (OHS).</a:t>
            </a:r>
          </a:p>
          <a:p>
            <a:pPr lvl="2">
              <a:defRPr/>
            </a:pPr>
            <a:r>
              <a:rPr lang="en-US" sz="2400" dirty="0"/>
              <a:t>Neuromuscular disease (NMD). </a:t>
            </a:r>
          </a:p>
          <a:p>
            <a:pPr lvl="2">
              <a:defRPr/>
            </a:pPr>
            <a:r>
              <a:rPr lang="en-US" sz="2400" dirty="0"/>
              <a:t>Stable hypercapnic COPD. </a:t>
            </a:r>
          </a:p>
        </p:txBody>
      </p:sp>
      <p:sp>
        <p:nvSpPr>
          <p:cNvPr id="3" name="Title 2">
            <a:extLst>
              <a:ext uri="{FF2B5EF4-FFF2-40B4-BE49-F238E27FC236}">
                <a16:creationId xmlns:a16="http://schemas.microsoft.com/office/drawing/2014/main" id="{3290ACD4-AB6A-4821-ACD8-3FF4142BFBCA}"/>
              </a:ext>
            </a:extLst>
          </p:cNvPr>
          <p:cNvSpPr>
            <a:spLocks noGrp="1"/>
          </p:cNvSpPr>
          <p:nvPr>
            <p:ph type="title"/>
          </p:nvPr>
        </p:nvSpPr>
        <p:spPr>
          <a:xfrm>
            <a:off x="2092325" y="332583"/>
            <a:ext cx="8229600" cy="568324"/>
          </a:xfrm>
        </p:spPr>
        <p:txBody>
          <a:bodyPr/>
          <a:lstStyle/>
          <a:p>
            <a:pPr algn="ctr">
              <a:defRPr/>
            </a:pPr>
            <a:r>
              <a:rPr lang="en-US" sz="3200" dirty="0"/>
              <a:t>Outline</a:t>
            </a:r>
          </a:p>
        </p:txBody>
      </p:sp>
      <p:cxnSp>
        <p:nvCxnSpPr>
          <p:cNvPr id="4" name="Straight Connector 3">
            <a:extLst>
              <a:ext uri="{FF2B5EF4-FFF2-40B4-BE49-F238E27FC236}">
                <a16:creationId xmlns:a16="http://schemas.microsoft.com/office/drawing/2014/main" id="{7EBD5428-2474-4948-A1A5-9AB052AA7359}"/>
              </a:ext>
            </a:extLst>
          </p:cNvPr>
          <p:cNvCxnSpPr/>
          <p:nvPr/>
        </p:nvCxnSpPr>
        <p:spPr>
          <a:xfrm flipV="1">
            <a:off x="1978025" y="990600"/>
            <a:ext cx="8458200"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heme/theme1.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ntity_PPT_CoverSlides_20210614.potx" id="{43945AB7-63F7-4BA6-B2B2-5013C46E14F5}" vid="{D2ADA40D-0C5A-410A-805D-DE0FC01A53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Entity_PPT_CoverSlides_20210614</Template>
  <TotalTime>11526</TotalTime>
  <Words>7608</Words>
  <Application>Microsoft Office PowerPoint</Application>
  <PresentationFormat>Widescreen</PresentationFormat>
  <Paragraphs>680</Paragraphs>
  <Slides>68</Slides>
  <Notes>42</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8" baseType="lpstr">
      <vt:lpstr>ＭＳ Ｐゴシック</vt:lpstr>
      <vt:lpstr>AdvOT1ef757c0</vt:lpstr>
      <vt:lpstr>AdvOT1ef757c0+20</vt:lpstr>
      <vt:lpstr>AdvOT1ef757c0+fb</vt:lpstr>
      <vt:lpstr>AdvOT7d6df7ab.I</vt:lpstr>
      <vt:lpstr>AdvOT7fe89a09</vt:lpstr>
      <vt:lpstr>AdvOTd1f5cc91.B</vt:lpstr>
      <vt:lpstr>AdvP497E3</vt:lpstr>
      <vt:lpstr>Arial</vt:lpstr>
      <vt:lpstr>Arial Black</vt:lpstr>
      <vt:lpstr>BlinkMacSystemFont</vt:lpstr>
      <vt:lpstr>Calibri</vt:lpstr>
      <vt:lpstr>Courier New</vt:lpstr>
      <vt:lpstr>Georgia</vt:lpstr>
      <vt:lpstr>Open Sans</vt:lpstr>
      <vt:lpstr>System Font Regular</vt:lpstr>
      <vt:lpstr>Verdana</vt:lpstr>
      <vt:lpstr>Wingdings</vt:lpstr>
      <vt:lpstr>MGB_standard_template_082020</vt:lpstr>
      <vt:lpstr>think-cell Slide</vt:lpstr>
      <vt:lpstr>PowerPoint Presentation</vt:lpstr>
      <vt:lpstr>Khalid Ismail, MD</vt:lpstr>
      <vt:lpstr>Disclosures</vt:lpstr>
      <vt:lpstr>Case Presentation</vt:lpstr>
      <vt:lpstr>Case Presentation</vt:lpstr>
      <vt:lpstr>Case Presentation</vt:lpstr>
      <vt:lpstr>Case Presentation</vt:lpstr>
      <vt:lpstr>PowerPoint Presentation</vt:lpstr>
      <vt:lpstr>Outline</vt:lpstr>
      <vt:lpstr>Control of Ventilation - Input</vt:lpstr>
      <vt:lpstr>Control of Ventilation - Output</vt:lpstr>
      <vt:lpstr>Hypoventilation</vt:lpstr>
      <vt:lpstr>PowerPoint Presentation</vt:lpstr>
      <vt:lpstr>Respiratory changes during Sleep</vt:lpstr>
      <vt:lpstr>PowerPoint Presentation</vt:lpstr>
      <vt:lpstr>Obstructive Sleep Apnea and Hypoventilation</vt:lpstr>
      <vt:lpstr>PowerPoint Presentation</vt:lpstr>
      <vt:lpstr>PowerPoint Presentation</vt:lpstr>
      <vt:lpstr>Outline</vt:lpstr>
      <vt:lpstr>Non-invasive Positive Pressure Ventilation</vt:lpstr>
      <vt:lpstr>PowerPoint Presentation</vt:lpstr>
      <vt:lpstr>Anatomy of a Pressure Wave Form</vt:lpstr>
      <vt:lpstr>PowerPoint Presentation</vt:lpstr>
      <vt:lpstr>Volume Assured Pressure Support (VAPS)</vt:lpstr>
      <vt:lpstr>AVAPS      vs     iVAPS</vt:lpstr>
      <vt:lpstr>Non-Invasive Ventilation</vt:lpstr>
      <vt:lpstr>PowerPoint Presentation</vt:lpstr>
      <vt:lpstr>Outline</vt:lpstr>
      <vt:lpstr>Obesity Hypoventilation Syndrome (OHS)</vt:lpstr>
      <vt:lpstr>Definition</vt:lpstr>
      <vt:lpstr>OHS Phenotypes</vt:lpstr>
      <vt:lpstr>Pathophysiology</vt:lpstr>
      <vt:lpstr>Efficacy of Different Treatment Alternatives for OHS + Severe OSA Pickwick Study (N=221)</vt:lpstr>
      <vt:lpstr>Long-term Effectiveness of CPAP vs NIV in OHS + Severe OSA Long-Term Pickwick Randomized Controlled Clinical Trial (N=221)</vt:lpstr>
      <vt:lpstr>Choice of Positive Pressure Ventilation</vt:lpstr>
      <vt:lpstr>Management - NIV</vt:lpstr>
      <vt:lpstr>Question #1</vt:lpstr>
      <vt:lpstr>Question #1 </vt:lpstr>
      <vt:lpstr>Question #1 </vt:lpstr>
      <vt:lpstr>Months after diagnosis</vt:lpstr>
      <vt:lpstr>Neuromuscular Disease (NMD)</vt:lpstr>
      <vt:lpstr>Neuromuscular Disease</vt:lpstr>
      <vt:lpstr>Neuromuscular Disease and respiratory pathophysiology</vt:lpstr>
      <vt:lpstr>Diaphragmatic Weakness/Paralysis</vt:lpstr>
      <vt:lpstr>Neuromuscular Disease and respiratory pathophysiology</vt:lpstr>
      <vt:lpstr>Diaphragmatic Events </vt:lpstr>
      <vt:lpstr>Survival Benefit of NIV in ALS RCT (N=41)</vt:lpstr>
      <vt:lpstr>Identifying who will benefit from NIV in ALS/MND in a clinical cohort </vt:lpstr>
      <vt:lpstr>Initiating NIV</vt:lpstr>
      <vt:lpstr>Question # 2</vt:lpstr>
      <vt:lpstr>Question # 2</vt:lpstr>
      <vt:lpstr>Question # 2 </vt:lpstr>
      <vt:lpstr>PowerPoint Presentation</vt:lpstr>
      <vt:lpstr>Hypercapnia in COPD and Survival</vt:lpstr>
      <vt:lpstr>Overlap Syndrome - ↑ Mortality (COPD + OSA, Prevalence = 29%)</vt:lpstr>
      <vt:lpstr>High Intensity BIPAP for COPD with Chronic Hypercapnia</vt:lpstr>
      <vt:lpstr>When to Initiate Home NIV in Hospitalized Patients?</vt:lpstr>
      <vt:lpstr>Case Presentation Cont’d </vt:lpstr>
      <vt:lpstr>Asynchrony – Practical Tips</vt:lpstr>
      <vt:lpstr>Bilevel Tools – In summary</vt:lpstr>
      <vt:lpstr>In Summary</vt:lpstr>
      <vt:lpstr>In Summary</vt:lpstr>
      <vt:lpstr>References</vt:lpstr>
      <vt:lpstr>Questions?   khismail@bwh.harvard.edu</vt:lpstr>
      <vt:lpstr> OHS Qualifying Criteria</vt:lpstr>
      <vt:lpstr>NMD Qualifying Criteria</vt:lpstr>
      <vt:lpstr> Chronic Hypercapnic COPD Qualifying Criteria</vt:lpstr>
      <vt:lpstr>Practical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Versioning our PowerPoint template</dc:title>
  <dc:creator>Wolley, Rachael M.</dc:creator>
  <cp:lastModifiedBy>Ismail, Khalid H.,MD</cp:lastModifiedBy>
  <cp:revision>59</cp:revision>
  <dcterms:created xsi:type="dcterms:W3CDTF">2021-06-16T14:52:49Z</dcterms:created>
  <dcterms:modified xsi:type="dcterms:W3CDTF">2024-11-06T23:05:37Z</dcterms:modified>
</cp:coreProperties>
</file>